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88" r:id="rId5"/>
    <p:sldId id="305" r:id="rId6"/>
    <p:sldId id="304" r:id="rId7"/>
    <p:sldId id="290" r:id="rId8"/>
    <p:sldId id="260" r:id="rId9"/>
    <p:sldId id="294" r:id="rId10"/>
    <p:sldId id="261" r:id="rId11"/>
    <p:sldId id="262" r:id="rId12"/>
    <p:sldId id="263" r:id="rId13"/>
    <p:sldId id="264" r:id="rId14"/>
    <p:sldId id="265" r:id="rId15"/>
    <p:sldId id="266" r:id="rId16"/>
    <p:sldId id="291" r:id="rId17"/>
    <p:sldId id="268" r:id="rId18"/>
    <p:sldId id="269" r:id="rId19"/>
    <p:sldId id="270" r:id="rId20"/>
    <p:sldId id="271" r:id="rId21"/>
    <p:sldId id="272" r:id="rId22"/>
    <p:sldId id="273" r:id="rId23"/>
    <p:sldId id="298" r:id="rId24"/>
    <p:sldId id="299" r:id="rId25"/>
    <p:sldId id="274" r:id="rId26"/>
    <p:sldId id="275" r:id="rId27"/>
    <p:sldId id="276" r:id="rId28"/>
    <p:sldId id="303" r:id="rId29"/>
    <p:sldId id="278" r:id="rId30"/>
    <p:sldId id="277" r:id="rId31"/>
    <p:sldId id="302" r:id="rId32"/>
    <p:sldId id="279" r:id="rId33"/>
    <p:sldId id="280" r:id="rId34"/>
    <p:sldId id="281" r:id="rId35"/>
    <p:sldId id="282" r:id="rId36"/>
    <p:sldId id="283" r:id="rId37"/>
    <p:sldId id="284" r:id="rId38"/>
  </p:sldIdLst>
  <p:sldSz cx="9144000" cy="6858000" type="screen4x3"/>
  <p:notesSz cx="9144000" cy="6858000"/>
  <p:defaultTextStyle>
    <a:defPPr>
      <a:defRPr lang="de-DE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5F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11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49FEF4-71D1-4F11-8F95-72605ECF948D}" type="datetimeFigureOut">
              <a:rPr lang="de-AT" smtClean="0"/>
              <a:t>13.07.2025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149351-9C8D-4757-9FFC-01C52EABE20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07380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Johanna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200976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Dunja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11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003754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Johanna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12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710660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Johanna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13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163904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Johanna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14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895370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Johanna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15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670932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Dunja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16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071733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Dunja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17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90234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Dunja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18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261908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Dunja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19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019284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Dunja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20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74599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Johanna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794548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Dunja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21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453653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Dunja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22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735973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Johanna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23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26876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Johanna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24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62928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Dunja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25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774071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Dunja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26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611342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Dunja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27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254877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Dunja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28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353019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Johanna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29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5870222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Johanna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30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779334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Johanna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0194845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Johanna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31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2091955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Dunja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32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1700778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Dunja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33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584389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Dunja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34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2079737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Dunja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35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618010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Johanna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50238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Johanna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578714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Johanna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308344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Dunja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027317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Dunja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9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857335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Dunja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49351-9C8D-4757-9FFC-01C52EABE20B}" type="slidenum">
              <a:rPr lang="de-AT" smtClean="0"/>
              <a:t>10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68139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Main Sections Title and Subtitle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 hasCustomPrompt="1"/>
          </p:nvPr>
        </p:nvSpPr>
        <p:spPr bwMode="auto"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rgbClr val="4C5F7E"/>
                </a:solidFill>
              </a:defRPr>
            </a:lvl1pPr>
          </a:lstStyle>
          <a:p>
            <a:pPr>
              <a:defRPr/>
            </a:pPr>
            <a:r>
              <a:rPr lang="en-AU"/>
              <a:t>MASTERTITELFORMAT BEARBEITEN</a:t>
            </a:r>
            <a:endParaRPr/>
          </a:p>
        </p:txBody>
      </p:sp>
      <p:sp>
        <p:nvSpPr>
          <p:cNvPr id="5" name="Rechteck 10"/>
          <p:cNvSpPr/>
          <p:nvPr userDrawn="1"/>
        </p:nvSpPr>
        <p:spPr bwMode="auto">
          <a:xfrm flipV="1">
            <a:off x="736600" y="3674746"/>
            <a:ext cx="7687080" cy="45719"/>
          </a:xfrm>
          <a:prstGeom prst="rect">
            <a:avLst/>
          </a:prstGeom>
          <a:solidFill>
            <a:srgbClr val="002369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6" name="Untertitel 2"/>
          <p:cNvSpPr>
            <a:spLocks noGrp="1"/>
          </p:cNvSpPr>
          <p:nvPr>
            <p:ph type="subTitle" idx="1"/>
          </p:nvPr>
        </p:nvSpPr>
        <p:spPr bwMode="auto">
          <a:xfrm>
            <a:off x="1371600" y="3886200"/>
            <a:ext cx="6400800" cy="1752599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A0B05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en-AU"/>
              <a:t>Master-Untertitelformat bearbeiten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Main Sections Title and Subtitle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 hasCustomPrompt="1"/>
          </p:nvPr>
        </p:nvSpPr>
        <p:spPr bwMode="auto">
          <a:xfrm>
            <a:off x="701875" y="556268"/>
            <a:ext cx="7772400" cy="1470025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rgbClr val="4C5F7E"/>
                </a:solidFill>
              </a:defRPr>
            </a:lvl1pPr>
          </a:lstStyle>
          <a:p>
            <a:pPr>
              <a:defRPr/>
            </a:pPr>
            <a:r>
              <a:rPr lang="en-AU"/>
              <a:t>MASTERTITELFORMAT BEARBEITEN</a:t>
            </a:r>
            <a:endParaRPr/>
          </a:p>
        </p:txBody>
      </p:sp>
      <p:sp>
        <p:nvSpPr>
          <p:cNvPr id="5" name="Rechteck 10"/>
          <p:cNvSpPr/>
          <p:nvPr userDrawn="1"/>
        </p:nvSpPr>
        <p:spPr bwMode="auto">
          <a:xfrm flipV="1">
            <a:off x="725025" y="2251060"/>
            <a:ext cx="7687080" cy="45719"/>
          </a:xfrm>
          <a:prstGeom prst="rect">
            <a:avLst/>
          </a:prstGeom>
          <a:solidFill>
            <a:srgbClr val="002369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6" name="Untertitel 2"/>
          <p:cNvSpPr>
            <a:spLocks noGrp="1"/>
          </p:cNvSpPr>
          <p:nvPr>
            <p:ph type="subTitle" idx="1"/>
          </p:nvPr>
        </p:nvSpPr>
        <p:spPr bwMode="auto">
          <a:xfrm>
            <a:off x="1371600" y="2546430"/>
            <a:ext cx="6400800" cy="3092370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A0B05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en-AU"/>
              <a:t>Master-Untertitelformat bearbeiten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Sections &amp; Text with list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hasCustomPrompt="1"/>
          </p:nvPr>
        </p:nvSpPr>
        <p:spPr bwMode="auto">
          <a:xfrm>
            <a:off x="457200" y="800006"/>
            <a:ext cx="8229600" cy="647794"/>
          </a:xfrm>
        </p:spPr>
        <p:txBody>
          <a:bodyPr>
            <a:normAutofit/>
          </a:bodyPr>
          <a:lstStyle>
            <a:lvl1pPr>
              <a:defRPr sz="2800" b="1">
                <a:solidFill>
                  <a:srgbClr val="4C5F7E"/>
                </a:solidFill>
                <a:latin typeface="Avenir Book"/>
                <a:ea typeface="Avenir Book"/>
                <a:cs typeface="Avenir Book"/>
              </a:defRPr>
            </a:lvl1pPr>
          </a:lstStyle>
          <a:p>
            <a:pPr>
              <a:defRPr/>
            </a:pPr>
            <a:r>
              <a:rPr lang="en-US"/>
              <a:t>Title Main Sections</a:t>
            </a:r>
            <a:endParaRPr/>
          </a:p>
        </p:txBody>
      </p:sp>
      <p:sp>
        <p:nvSpPr>
          <p:cNvPr id="5" name="Inhaltsplatzhalter 2"/>
          <p:cNvSpPr>
            <a:spLocks noGrp="1"/>
          </p:cNvSpPr>
          <p:nvPr>
            <p:ph idx="1" hasCustomPrompt="1"/>
          </p:nvPr>
        </p:nvSpPr>
        <p:spPr bwMode="auto"/>
        <p:txBody>
          <a:bodyPr/>
          <a:lstStyle>
            <a:lvl1pPr>
              <a:defRPr>
                <a:latin typeface="+mn-lt"/>
                <a:ea typeface="Avenir Book"/>
                <a:cs typeface="Avenir Book"/>
              </a:defRPr>
            </a:lvl1pPr>
            <a:lvl2pPr>
              <a:defRPr>
                <a:latin typeface="+mn-lt"/>
                <a:ea typeface="Avenir Book"/>
                <a:cs typeface="Avenir Book"/>
              </a:defRPr>
            </a:lvl2pPr>
            <a:lvl3pPr>
              <a:defRPr>
                <a:latin typeface="+mn-lt"/>
                <a:ea typeface="Avenir Book"/>
                <a:cs typeface="Avenir Book"/>
              </a:defRPr>
            </a:lvl3pPr>
            <a:lvl4pPr>
              <a:defRPr>
                <a:latin typeface="+mn-lt"/>
                <a:ea typeface="Avenir Book"/>
                <a:cs typeface="Avenir Book"/>
              </a:defRPr>
            </a:lvl4pPr>
            <a:lvl5pPr>
              <a:defRPr>
                <a:latin typeface="+mn-lt"/>
                <a:ea typeface="Avenir Book"/>
                <a:cs typeface="Avenir Book"/>
              </a:defRPr>
            </a:lvl5pPr>
          </a:lstStyle>
          <a:p>
            <a:pPr lvl="0">
              <a:defRPr/>
            </a:pPr>
            <a:r>
              <a:rPr lang="en-US"/>
              <a:t>Mastertext</a:t>
            </a:r>
            <a:endParaRPr/>
          </a:p>
        </p:txBody>
      </p:sp>
      <p:sp>
        <p:nvSpPr>
          <p:cNvPr id="6" name="Marcador de pie de página 17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8"/>
            <a:ext cx="2647951" cy="365125"/>
          </a:xfrm>
        </p:spPr>
        <p:txBody>
          <a:bodyPr/>
          <a:lstStyle/>
          <a:p>
            <a:pPr>
              <a:defRPr/>
            </a:pPr>
            <a:r>
              <a:rPr lang="es-ES">
                <a:solidFill>
                  <a:srgbClr val="CC023B"/>
                </a:solidFill>
              </a:rPr>
              <a:t>INTRODUCTION TO CULTURE AND DIVERSITY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7" name="Marcador de número de diapositiva 18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  </a:t>
            </a:r>
            <a:fld id="{9DD0088F-7E4A-9C4B-9ED2-72FAF1293163}" type="slidenum">
              <a:rPr lang="es-ES_tradnl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Section and Text without list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hasCustomPrompt="1"/>
          </p:nvPr>
        </p:nvSpPr>
        <p:spPr bwMode="auto">
          <a:xfrm>
            <a:off x="457200" y="800006"/>
            <a:ext cx="8229600" cy="647794"/>
          </a:xfrm>
        </p:spPr>
        <p:txBody>
          <a:bodyPr>
            <a:normAutofit/>
          </a:bodyPr>
          <a:lstStyle>
            <a:lvl1pPr>
              <a:defRPr sz="2800" b="1">
                <a:solidFill>
                  <a:srgbClr val="4C5F7E"/>
                </a:solidFill>
                <a:latin typeface="Avenir Book"/>
                <a:ea typeface="Avenir Book"/>
                <a:cs typeface="Avenir Book"/>
              </a:defRPr>
            </a:lvl1pPr>
          </a:lstStyle>
          <a:p>
            <a:pPr>
              <a:defRPr/>
            </a:pPr>
            <a:r>
              <a:rPr lang="en-US"/>
              <a:t>Title Main Sections</a:t>
            </a:r>
            <a:endParaRPr/>
          </a:p>
        </p:txBody>
      </p:sp>
      <p:sp>
        <p:nvSpPr>
          <p:cNvPr id="5" name="Inhaltsplatzhalter 2"/>
          <p:cNvSpPr>
            <a:spLocks noGrp="1"/>
          </p:cNvSpPr>
          <p:nvPr>
            <p:ph idx="1" hasCustomPrompt="1"/>
          </p:nvPr>
        </p:nvSpPr>
        <p:spPr bwMode="auto"/>
        <p:txBody>
          <a:bodyPr/>
          <a:lstStyle>
            <a:lvl1pPr marL="0" indent="0" algn="just">
              <a:buNone/>
              <a:defRPr>
                <a:latin typeface="Avenir Book"/>
                <a:ea typeface="Avenir Book"/>
                <a:cs typeface="Avenir Book"/>
              </a:defRPr>
            </a:lvl1pPr>
            <a:lvl2pPr marL="457200" indent="0">
              <a:buNone/>
              <a:defRPr>
                <a:latin typeface="Avenir Book"/>
                <a:ea typeface="Avenir Book"/>
                <a:cs typeface="Avenir Book"/>
              </a:defRPr>
            </a:lvl2pPr>
            <a:lvl3pPr marL="914400" indent="0">
              <a:buNone/>
              <a:defRPr>
                <a:latin typeface="Avenir Book"/>
                <a:ea typeface="Avenir Book"/>
                <a:cs typeface="Avenir Book"/>
              </a:defRPr>
            </a:lvl3pPr>
            <a:lvl4pPr marL="1371600" indent="0">
              <a:buNone/>
              <a:defRPr>
                <a:latin typeface="Avenir Book"/>
                <a:ea typeface="Avenir Book"/>
                <a:cs typeface="Avenir Book"/>
              </a:defRPr>
            </a:lvl4pPr>
            <a:lvl5pPr marL="1828800" indent="0">
              <a:buNone/>
              <a:defRPr>
                <a:latin typeface="Avenir Book"/>
                <a:ea typeface="Avenir Book"/>
                <a:cs typeface="Avenir Book"/>
              </a:defRPr>
            </a:lvl5pPr>
          </a:lstStyle>
          <a:p>
            <a:pPr lvl="0">
              <a:defRPr/>
            </a:pPr>
            <a:r>
              <a:rPr lang="en-US"/>
              <a:t>Mastertextformat bearbeiten</a:t>
            </a:r>
            <a:endParaRPr/>
          </a:p>
        </p:txBody>
      </p:sp>
      <p:sp>
        <p:nvSpPr>
          <p:cNvPr id="6" name="Marcador de pie de página 17"/>
          <p:cNvSpPr>
            <a:spLocks noGrp="1"/>
          </p:cNvSpPr>
          <p:nvPr>
            <p:ph type="ftr" sz="quarter" idx="10"/>
          </p:nvPr>
        </p:nvSpPr>
        <p:spPr bwMode="auto"/>
        <p:txBody>
          <a:bodyPr/>
          <a:lstStyle/>
          <a:p>
            <a:pPr>
              <a:defRPr/>
            </a:pPr>
            <a:r>
              <a:rPr lang="es-ES">
                <a:solidFill>
                  <a:srgbClr val="CC023B"/>
                </a:solidFill>
              </a:rPr>
              <a:t>INTRODUCTION TO CULTURE AND DIVERSITY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7" name="Marcador de número de diapositiva 18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  </a:t>
            </a:r>
            <a:fld id="{9DD0088F-7E4A-9C4B-9ED2-72FAF1293163}" type="slidenum">
              <a:rPr lang="es-ES_tradnl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Activities/Examples &amp; Text with list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hasCustomPrompt="1"/>
          </p:nvPr>
        </p:nvSpPr>
        <p:spPr bwMode="auto">
          <a:xfrm>
            <a:off x="457200" y="800006"/>
            <a:ext cx="8229600" cy="647794"/>
          </a:xfrm>
        </p:spPr>
        <p:txBody>
          <a:bodyPr>
            <a:normAutofit/>
          </a:bodyPr>
          <a:lstStyle>
            <a:lvl1pPr algn="just">
              <a:defRPr sz="2800" b="1">
                <a:solidFill>
                  <a:srgbClr val="4C5F7E"/>
                </a:solidFill>
                <a:latin typeface="Avenir Book"/>
                <a:ea typeface="Avenir Book"/>
                <a:cs typeface="Avenir Book"/>
              </a:defRPr>
            </a:lvl1pPr>
          </a:lstStyle>
          <a:p>
            <a:pPr>
              <a:defRPr/>
            </a:pPr>
            <a:r>
              <a:rPr lang="en-US"/>
              <a:t>Activity/Example number: Title of  Activity/Example</a:t>
            </a:r>
            <a:endParaRPr/>
          </a:p>
        </p:txBody>
      </p:sp>
      <p:sp>
        <p:nvSpPr>
          <p:cNvPr id="5" name="Inhaltsplatzhalter 2"/>
          <p:cNvSpPr>
            <a:spLocks noGrp="1"/>
          </p:cNvSpPr>
          <p:nvPr>
            <p:ph idx="1" hasCustomPrompt="1"/>
          </p:nvPr>
        </p:nvSpPr>
        <p:spPr bwMode="auto">
          <a:xfrm>
            <a:off x="457200" y="1714505"/>
            <a:ext cx="8229600" cy="4357684"/>
          </a:xfrm>
        </p:spPr>
        <p:txBody>
          <a:bodyPr/>
          <a:lstStyle>
            <a:lvl1pPr>
              <a:defRPr>
                <a:latin typeface="Avenir Book"/>
                <a:ea typeface="Avenir Book"/>
                <a:cs typeface="Avenir Book"/>
              </a:defRPr>
            </a:lvl1pPr>
            <a:lvl2pPr>
              <a:defRPr>
                <a:latin typeface="Avenir Book"/>
                <a:ea typeface="Avenir Book"/>
                <a:cs typeface="Avenir Book"/>
              </a:defRPr>
            </a:lvl2pPr>
            <a:lvl3pPr>
              <a:defRPr>
                <a:latin typeface="Avenir Book"/>
                <a:ea typeface="Avenir Book"/>
                <a:cs typeface="Avenir Book"/>
              </a:defRPr>
            </a:lvl3pPr>
            <a:lvl4pPr>
              <a:defRPr>
                <a:latin typeface="Avenir Book"/>
                <a:ea typeface="Avenir Book"/>
                <a:cs typeface="Avenir Book"/>
              </a:defRPr>
            </a:lvl4pPr>
            <a:lvl5pPr>
              <a:defRPr>
                <a:latin typeface="Avenir Book"/>
                <a:ea typeface="Avenir Book"/>
                <a:cs typeface="Avenir Book"/>
              </a:defRPr>
            </a:lvl5pPr>
          </a:lstStyle>
          <a:p>
            <a:pPr lvl="0">
              <a:defRPr/>
            </a:pPr>
            <a:r>
              <a:rPr lang="en-US"/>
              <a:t>Mastertextformat bearbeiten with li</a:t>
            </a:r>
            <a:endParaRPr/>
          </a:p>
          <a:p>
            <a:pPr lvl="1">
              <a:defRPr/>
            </a:pPr>
            <a:r>
              <a:rPr lang="en-US"/>
              <a:t>Zweite Ebene</a:t>
            </a:r>
            <a:endParaRPr/>
          </a:p>
          <a:p>
            <a:pPr lvl="2">
              <a:defRPr/>
            </a:pPr>
            <a:r>
              <a:rPr lang="en-US"/>
              <a:t>Dritte Ebene</a:t>
            </a:r>
            <a:endParaRPr/>
          </a:p>
          <a:p>
            <a:pPr lvl="3">
              <a:defRPr/>
            </a:pPr>
            <a:r>
              <a:rPr lang="en-US"/>
              <a:t>Vierte Ebene</a:t>
            </a:r>
            <a:endParaRPr/>
          </a:p>
          <a:p>
            <a:pPr lvl="4">
              <a:defRPr/>
            </a:pPr>
            <a:r>
              <a:rPr lang="en-US"/>
              <a:t>Fünfte Ebene</a:t>
            </a:r>
            <a:endParaRPr/>
          </a:p>
        </p:txBody>
      </p:sp>
      <p:sp>
        <p:nvSpPr>
          <p:cNvPr id="6" name="Marcador de pie de página 17"/>
          <p:cNvSpPr>
            <a:spLocks noGrp="1"/>
          </p:cNvSpPr>
          <p:nvPr>
            <p:ph type="ftr" sz="quarter" idx="10"/>
          </p:nvPr>
        </p:nvSpPr>
        <p:spPr bwMode="auto"/>
        <p:txBody>
          <a:bodyPr/>
          <a:lstStyle/>
          <a:p>
            <a:pPr>
              <a:defRPr/>
            </a:pPr>
            <a:r>
              <a:rPr lang="es-ES">
                <a:solidFill>
                  <a:srgbClr val="CC023B"/>
                </a:solidFill>
              </a:rPr>
              <a:t>INTRODUCTION TO CULTURE AND DIVERSITY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7" name="Marcador de número de diapositiva 18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  </a:t>
            </a:r>
            <a:fld id="{9DD0088F-7E4A-9C4B-9ED2-72FAF1293163}" type="slidenum">
              <a:rPr lang="es-ES_tradnl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>
            <a:lvl1pPr>
              <a:defRPr sz="2800" b="1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5" name="Inhaltsplatzhalter 2"/>
          <p:cNvSpPr>
            <a:spLocks noGrp="1"/>
          </p:cNvSpPr>
          <p:nvPr>
            <p:ph sz="half" idx="1"/>
          </p:nvPr>
        </p:nvSpPr>
        <p:spPr bwMode="auto"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6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Marcador de pie de página 10"/>
          <p:cNvSpPr>
            <a:spLocks noGrp="1"/>
          </p:cNvSpPr>
          <p:nvPr>
            <p:ph type="ftr" sz="quarter" idx="10"/>
          </p:nvPr>
        </p:nvSpPr>
        <p:spPr bwMode="auto"/>
        <p:txBody>
          <a:bodyPr/>
          <a:lstStyle/>
          <a:p>
            <a:pPr>
              <a:defRPr/>
            </a:pPr>
            <a:r>
              <a:rPr lang="es-ES">
                <a:solidFill>
                  <a:srgbClr val="CC023B"/>
                </a:solidFill>
              </a:rPr>
              <a:t>INTRODUCTION TO CULTURE AND DIVERSITY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8" name="Marcador de número de diapositiva 11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  </a:t>
            </a:r>
            <a:fld id="{9DD0088F-7E4A-9C4B-9ED2-72FAF1293163}" type="slidenum">
              <a:rPr lang="es-ES_tradnl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>
            <a:lvl1pPr>
              <a:defRPr sz="28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5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6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457200" y="2174875"/>
            <a:ext cx="4040188" cy="38544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Inhaltsplatzhalter 5"/>
          <p:cNvSpPr>
            <a:spLocks noGrp="1"/>
          </p:cNvSpPr>
          <p:nvPr>
            <p:ph sz="quarter" idx="4"/>
          </p:nvPr>
        </p:nvSpPr>
        <p:spPr bwMode="auto">
          <a:xfrm>
            <a:off x="4645025" y="2174875"/>
            <a:ext cx="4041775" cy="38544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Marcador de pie de página 11"/>
          <p:cNvSpPr>
            <a:spLocks noGrp="1"/>
          </p:cNvSpPr>
          <p:nvPr>
            <p:ph type="ftr" sz="quarter" idx="10"/>
          </p:nvPr>
        </p:nvSpPr>
        <p:spPr bwMode="auto"/>
        <p:txBody>
          <a:bodyPr/>
          <a:lstStyle/>
          <a:p>
            <a:pPr>
              <a:defRPr/>
            </a:pPr>
            <a:r>
              <a:rPr lang="es-ES">
                <a:solidFill>
                  <a:srgbClr val="CC023B"/>
                </a:solidFill>
              </a:rPr>
              <a:t>INTRODUCTION TO CULTURE AND DIVERSITY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10" name="Marcador de número de diapositiva 12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  </a:t>
            </a:r>
            <a:fld id="{9DD0088F-7E4A-9C4B-9ED2-72FAF1293163}" type="slidenum">
              <a:rPr lang="es-ES_tradnl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Inhalt mit Beschriftung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>
          <a:xfrm>
            <a:off x="457200" y="751438"/>
            <a:ext cx="3008313" cy="1162050"/>
          </a:xfrm>
        </p:spPr>
        <p:txBody>
          <a:bodyPr anchor="b">
            <a:normAutofit/>
          </a:bodyPr>
          <a:lstStyle>
            <a:lvl1pPr algn="l">
              <a:defRPr sz="1600" b="1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 bwMode="auto">
          <a:xfrm>
            <a:off x="3575050" y="751438"/>
            <a:ext cx="5111750" cy="5374725"/>
          </a:xfrm>
        </p:spPr>
        <p:txBody>
          <a:bodyPr/>
          <a:lstStyle>
            <a:lvl1pPr>
              <a:defRPr sz="28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6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457200" y="2018923"/>
            <a:ext cx="3008313" cy="41072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7" name="Marcador de pie de página 9"/>
          <p:cNvSpPr>
            <a:spLocks noGrp="1"/>
          </p:cNvSpPr>
          <p:nvPr>
            <p:ph type="ftr" sz="quarter" idx="10"/>
          </p:nvPr>
        </p:nvSpPr>
        <p:spPr bwMode="auto"/>
        <p:txBody>
          <a:bodyPr/>
          <a:lstStyle/>
          <a:p>
            <a:pPr>
              <a:defRPr/>
            </a:pPr>
            <a:r>
              <a:rPr lang="es-ES">
                <a:solidFill>
                  <a:srgbClr val="CC023B"/>
                </a:solidFill>
              </a:rPr>
              <a:t>INTRODUCTION TO CULTURE AND DIVERSITY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8" name="Marcador de número de diapositiva 10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  </a:t>
            </a:r>
            <a:fld id="{9DD0088F-7E4A-9C4B-9ED2-72FAF1293163}" type="slidenum">
              <a:rPr lang="es-ES_tradnl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Bild mit Beschriftung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5" name="Bildplatzhalter 2"/>
          <p:cNvSpPr>
            <a:spLocks noGrp="1"/>
          </p:cNvSpPr>
          <p:nvPr>
            <p:ph type="pic" idx="1"/>
          </p:nvPr>
        </p:nvSpPr>
        <p:spPr bwMode="auto"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de-DE"/>
          </a:p>
        </p:txBody>
      </p:sp>
      <p:sp>
        <p:nvSpPr>
          <p:cNvPr id="6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792288" y="5367338"/>
            <a:ext cx="5486400" cy="45243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7" name="Marcador de pie de página 9"/>
          <p:cNvSpPr>
            <a:spLocks noGrp="1"/>
          </p:cNvSpPr>
          <p:nvPr>
            <p:ph type="ftr" sz="quarter" idx="10"/>
          </p:nvPr>
        </p:nvSpPr>
        <p:spPr bwMode="auto"/>
        <p:txBody>
          <a:bodyPr/>
          <a:lstStyle/>
          <a:p>
            <a:pPr>
              <a:defRPr/>
            </a:pPr>
            <a:r>
              <a:rPr lang="es-ES">
                <a:solidFill>
                  <a:srgbClr val="CC023B"/>
                </a:solidFill>
              </a:rPr>
              <a:t>INTRODUCTION TO CULTURE AND DIVERSITY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8" name="Marcador de número de diapositiva 10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  </a:t>
            </a:r>
            <a:fld id="{9DD0088F-7E4A-9C4B-9ED2-72FAF1293163}" type="slidenum">
              <a:rPr lang="es-ES_tradnl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5.png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Bild 6" descr="ICSE_fond.jpg"/>
          <p:cNvPicPr>
            <a:picLocks noChangeAspect="1"/>
          </p:cNvPicPr>
          <p:nvPr userDrawn="1"/>
        </p:nvPicPr>
        <p:blipFill>
          <a:blip r:embed="rId11">
            <a:alphaModFix amt="39000"/>
          </a:blip>
          <a:srcRect l="9878" b="10531"/>
          <a:stretch/>
        </p:blipFill>
        <p:spPr bwMode="auto">
          <a:xfrm>
            <a:off x="-1" y="1417638"/>
            <a:ext cx="5140767" cy="5440361"/>
          </a:xfrm>
          <a:prstGeom prst="rect">
            <a:avLst/>
          </a:prstGeom>
        </p:spPr>
      </p:pic>
      <p:sp>
        <p:nvSpPr>
          <p:cNvPr id="5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Mastertitelformat bearbeiten</a:t>
            </a:r>
            <a:endParaRPr/>
          </a:p>
        </p:txBody>
      </p:sp>
      <p:sp>
        <p:nvSpPr>
          <p:cNvPr id="6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Mastertextformat bearbeiten</a:t>
            </a:r>
            <a:endParaRPr/>
          </a:p>
          <a:p>
            <a:pPr lvl="1">
              <a:defRPr/>
            </a:pPr>
            <a:r>
              <a:rPr lang="en-US"/>
              <a:t>Zweite Ebene</a:t>
            </a:r>
            <a:endParaRPr/>
          </a:p>
          <a:p>
            <a:pPr lvl="2">
              <a:defRPr/>
            </a:pPr>
            <a:r>
              <a:rPr lang="en-US"/>
              <a:t>Dritte Ebene</a:t>
            </a:r>
            <a:endParaRPr/>
          </a:p>
          <a:p>
            <a:pPr lvl="3">
              <a:defRPr/>
            </a:pPr>
            <a:r>
              <a:rPr lang="en-US"/>
              <a:t>Vierte Ebene</a:t>
            </a:r>
            <a:endParaRPr/>
          </a:p>
          <a:p>
            <a:pPr lvl="4">
              <a:defRPr/>
            </a:pPr>
            <a:r>
              <a:rPr lang="en-US"/>
              <a:t>Fünfte Ebene</a:t>
            </a:r>
            <a:endParaRPr/>
          </a:p>
        </p:txBody>
      </p:sp>
      <p:pic>
        <p:nvPicPr>
          <p:cNvPr id="7" name="Bild 7"/>
          <p:cNvPicPr>
            <a:picLocks noChangeAspect="1"/>
          </p:cNvPicPr>
          <p:nvPr userDrawn="1"/>
        </p:nvPicPr>
        <p:blipFill>
          <a:blip r:embed="rId12"/>
          <a:stretch/>
        </p:blipFill>
        <p:spPr bwMode="auto">
          <a:xfrm>
            <a:off x="7487771" y="6087873"/>
            <a:ext cx="1227604" cy="633602"/>
          </a:xfrm>
          <a:prstGeom prst="rect">
            <a:avLst/>
          </a:prstGeom>
        </p:spPr>
      </p:pic>
      <p:sp>
        <p:nvSpPr>
          <p:cNvPr id="8" name="Rechteck 8"/>
          <p:cNvSpPr/>
          <p:nvPr userDrawn="1"/>
        </p:nvSpPr>
        <p:spPr bwMode="auto">
          <a:xfrm>
            <a:off x="454466" y="6675756"/>
            <a:ext cx="5040000" cy="45719"/>
          </a:xfrm>
          <a:prstGeom prst="rect">
            <a:avLst/>
          </a:prstGeom>
          <a:solidFill>
            <a:srgbClr val="B4CB4D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9" name="Rechteck 10"/>
          <p:cNvSpPr/>
          <p:nvPr userDrawn="1"/>
        </p:nvSpPr>
        <p:spPr bwMode="auto">
          <a:xfrm>
            <a:off x="5526000" y="6675756"/>
            <a:ext cx="1908000" cy="45719"/>
          </a:xfrm>
          <a:prstGeom prst="rect">
            <a:avLst/>
          </a:prstGeom>
          <a:solidFill>
            <a:srgbClr val="002369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0" name="Marcador de número de diapositiva 22"/>
          <p:cNvSpPr>
            <a:spLocks noGrp="1"/>
          </p:cNvSpPr>
          <p:nvPr>
            <p:ph type="sldNum" sz="quarter" idx="4"/>
          </p:nvPr>
        </p:nvSpPr>
        <p:spPr bwMode="auto">
          <a:xfrm>
            <a:off x="8104785" y="55317"/>
            <a:ext cx="5886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4C5F7E"/>
                </a:solidFill>
                <a:latin typeface="Avenir Book"/>
                <a:ea typeface="Avenir Book"/>
                <a:cs typeface="Avenir Book"/>
              </a:defRPr>
            </a:lvl1pPr>
          </a:lstStyle>
          <a:p>
            <a:pPr>
              <a:defRPr/>
            </a:pPr>
            <a:r>
              <a:rPr lang="es-ES_tradnl" sz="1200"/>
              <a:t>|</a:t>
            </a:r>
            <a:fld id="{9DD0088F-7E4A-9C4B-9ED2-72FAF1293163}" type="slidenum">
              <a:rPr lang="es-ES_tradnl"/>
              <a:t>‹Nr.›</a:t>
            </a:fld>
            <a:endParaRPr lang="es-ES_tradnl"/>
          </a:p>
        </p:txBody>
      </p:sp>
      <p:sp>
        <p:nvSpPr>
          <p:cNvPr id="11" name="Marcador de pie de página 23"/>
          <p:cNvSpPr>
            <a:spLocks noGrp="1"/>
          </p:cNvSpPr>
          <p:nvPr>
            <p:ph type="ftr" sz="quarter" idx="3"/>
          </p:nvPr>
        </p:nvSpPr>
        <p:spPr bwMode="auto">
          <a:xfrm>
            <a:off x="5772150" y="55318"/>
            <a:ext cx="26479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1">
                <a:solidFill>
                  <a:schemeClr val="tx1">
                    <a:tint val="75000"/>
                  </a:schemeClr>
                </a:solidFill>
                <a:latin typeface="Avenir Book"/>
                <a:ea typeface="Avenir Book"/>
                <a:cs typeface="Avenir Book"/>
              </a:defRPr>
            </a:lvl1pPr>
          </a:lstStyle>
          <a:p>
            <a:pPr>
              <a:defRPr/>
            </a:pPr>
            <a:r>
              <a:rPr lang="en-US">
                <a:solidFill>
                  <a:srgbClr val="CC023B"/>
                </a:solidFill>
              </a:rPr>
              <a:t>EINFÜHRUNG IN KULTUR UND VIELFALT</a:t>
            </a:r>
            <a:endParaRPr/>
          </a:p>
        </p:txBody>
      </p:sp>
      <p:pic>
        <p:nvPicPr>
          <p:cNvPr id="12" name="Bild 11"/>
          <p:cNvPicPr>
            <a:picLocks noChangeAspect="1"/>
          </p:cNvPicPr>
          <p:nvPr userDrawn="1"/>
        </p:nvPicPr>
        <p:blipFill>
          <a:blip r:embed="rId13"/>
          <a:stretch/>
        </p:blipFill>
        <p:spPr bwMode="auto">
          <a:xfrm>
            <a:off x="5564100" y="6374367"/>
            <a:ext cx="1807900" cy="193903"/>
          </a:xfrm>
          <a:prstGeom prst="rect">
            <a:avLst/>
          </a:prstGeom>
        </p:spPr>
      </p:pic>
      <p:pic>
        <p:nvPicPr>
          <p:cNvPr id="13" name="Bild 5" descr="eu_flag_co_funded_pos_[rgb]_left.png"/>
          <p:cNvPicPr>
            <a:picLocks noChangeAspect="1"/>
          </p:cNvPicPr>
          <p:nvPr userDrawn="1"/>
        </p:nvPicPr>
        <p:blipFill>
          <a:blip r:embed="rId14"/>
          <a:stretch/>
        </p:blipFill>
        <p:spPr bwMode="auto">
          <a:xfrm>
            <a:off x="4712556" y="6400800"/>
            <a:ext cx="781909" cy="180341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15"/>
          <a:stretch/>
        </p:blipFill>
        <p:spPr bwMode="auto">
          <a:xfrm>
            <a:off x="446535" y="6038116"/>
            <a:ext cx="1432141" cy="63763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hdr="0"/>
  <p:txStyles>
    <p:titleStyle>
      <a:lvl1pPr algn="l" defTabSz="457200">
        <a:spcBef>
          <a:spcPts val="0"/>
        </a:spcBef>
        <a:buNone/>
        <a:defRPr sz="3200" b="1">
          <a:solidFill>
            <a:srgbClr val="4C5F7E"/>
          </a:solidFill>
          <a:latin typeface="Avenir Book"/>
          <a:ea typeface="Avenir Book"/>
          <a:cs typeface="Avenir Book"/>
        </a:defRPr>
      </a:lvl1pPr>
    </p:titleStyle>
    <p:bodyStyle>
      <a:lvl1pPr marL="342900" indent="-342900" algn="l" defTabSz="457200">
        <a:spcBef>
          <a:spcPts val="0"/>
        </a:spcBef>
        <a:buClr>
          <a:srgbClr val="BE002D"/>
        </a:buClr>
        <a:buFont typeface="Arial"/>
        <a:buChar char="•"/>
        <a:defRPr sz="2800">
          <a:solidFill>
            <a:schemeClr val="tx1"/>
          </a:solidFill>
          <a:latin typeface="+mn-lt"/>
          <a:ea typeface="Avenir Book"/>
          <a:cs typeface="Avenir Book"/>
        </a:defRPr>
      </a:lvl1pPr>
      <a:lvl2pPr marL="742950" indent="-285750" algn="l" defTabSz="457200">
        <a:spcBef>
          <a:spcPts val="0"/>
        </a:spcBef>
        <a:buClr>
          <a:srgbClr val="B4CB4D"/>
        </a:buClr>
        <a:buFont typeface="Arial"/>
        <a:buChar char="•"/>
        <a:defRPr sz="2400">
          <a:solidFill>
            <a:schemeClr val="tx1"/>
          </a:solidFill>
          <a:latin typeface="+mn-lt"/>
          <a:ea typeface="Avenir Book"/>
          <a:cs typeface="Avenir Book"/>
        </a:defRPr>
      </a:lvl2pPr>
      <a:lvl3pPr marL="1143000" indent="-228600" algn="l" defTabSz="457200">
        <a:spcBef>
          <a:spcPts val="0"/>
        </a:spcBef>
        <a:buClr>
          <a:srgbClr val="001470"/>
        </a:buClr>
        <a:buFont typeface="Arial"/>
        <a:buChar char="•"/>
        <a:defRPr sz="2000">
          <a:solidFill>
            <a:schemeClr val="tx1"/>
          </a:solidFill>
          <a:latin typeface="+mn-lt"/>
          <a:ea typeface="Avenir Book"/>
          <a:cs typeface="Avenir Book"/>
        </a:defRPr>
      </a:lvl3pPr>
      <a:lvl4pPr marL="1600200" indent="-228600" algn="l" defTabSz="457200">
        <a:spcBef>
          <a:spcPts val="0"/>
        </a:spcBef>
        <a:buSzPct val="75000"/>
        <a:buFont typeface="Wingdings"/>
        <a:buChar char="§"/>
        <a:defRPr sz="2000">
          <a:solidFill>
            <a:schemeClr val="tx1"/>
          </a:solidFill>
          <a:latin typeface="+mn-lt"/>
          <a:ea typeface="Avenir Book"/>
          <a:cs typeface="Avenir Book"/>
        </a:defRPr>
      </a:lvl4pPr>
      <a:lvl5pPr marL="2057400" indent="-228600" algn="l" defTabSz="457200">
        <a:spcBef>
          <a:spcPts val="0"/>
        </a:spcBef>
        <a:buSzPct val="80000"/>
        <a:buFont typeface="Lucida Grande"/>
        <a:buChar char="-"/>
        <a:defRPr sz="2000">
          <a:solidFill>
            <a:schemeClr val="tx1"/>
          </a:solidFill>
          <a:latin typeface="+mn-lt"/>
          <a:ea typeface="Avenir Book"/>
          <a:cs typeface="Avenir Book"/>
        </a:defRPr>
      </a:lvl5pPr>
      <a:lvl6pPr marL="2514600" indent="-228600" algn="l" defTabSz="4572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0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 bwMode="auto">
          <a:xfrm>
            <a:off x="695325" y="1192192"/>
            <a:ext cx="7772400" cy="2475530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defRPr/>
            </a:pPr>
            <a:br>
              <a:rPr lang="de-DE" sz="3600" dirty="0">
                <a:solidFill>
                  <a:srgbClr val="002369"/>
                </a:solidFill>
              </a:rPr>
            </a:br>
            <a:br>
              <a:rPr lang="de-DE" sz="3600" dirty="0">
                <a:solidFill>
                  <a:srgbClr val="002369"/>
                </a:solidFill>
              </a:rPr>
            </a:br>
            <a:r>
              <a:rPr lang="de-DE" sz="3600" dirty="0">
                <a:solidFill>
                  <a:srgbClr val="002369"/>
                </a:solidFill>
              </a:rPr>
              <a:t>IO5 </a:t>
            </a:r>
            <a:r>
              <a:rPr lang="de-DE" sz="3600" dirty="0" err="1">
                <a:solidFill>
                  <a:srgbClr val="002369"/>
                </a:solidFill>
              </a:rPr>
              <a:t>Stoffkreisläufe</a:t>
            </a:r>
            <a:br>
              <a:rPr lang="de-DE" sz="3600" dirty="0">
                <a:solidFill>
                  <a:srgbClr val="002369"/>
                </a:solidFill>
              </a:rPr>
            </a:br>
            <a:r>
              <a:rPr lang="de-DE" sz="3600" b="0" dirty="0" err="1">
                <a:solidFill>
                  <a:srgbClr val="002369"/>
                </a:solidFill>
              </a:rPr>
              <a:t>Biologie</a:t>
            </a:r>
            <a:endParaRPr lang="en-US" sz="3600" b="0" dirty="0"/>
          </a:p>
        </p:txBody>
      </p:sp>
      <p:sp>
        <p:nvSpPr>
          <p:cNvPr id="5" name="Untertitel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r>
              <a:rPr lang="en-US" i="1" dirty="0"/>
              <a:t>Stoffkreisläufe in der </a:t>
            </a:r>
            <a:r>
              <a:rPr lang="en-US" i="1" dirty="0" err="1"/>
              <a:t>Nachbarschaft </a:t>
            </a:r>
            <a:r>
              <a:rPr lang="en-US" i="1" dirty="0"/>
              <a:t>und im (Schul-)Garten</a:t>
            </a:r>
          </a:p>
          <a:p>
            <a:pPr>
              <a:defRPr/>
            </a:pPr>
            <a:endParaRPr dirty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 bwMode="auto">
          <a:xfrm>
            <a:off x="457200" y="591661"/>
            <a:ext cx="8229600" cy="6477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s-ES_tradnl"/>
              <a:t>Vorurteile über Stoffkreisläufe</a:t>
            </a:r>
            <a:endParaRPr lang="en-US" b="0"/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 bwMode="auto">
          <a:xfrm>
            <a:off x="457200" y="1388962"/>
            <a:ext cx="8229600" cy="4737202"/>
          </a:xfrm>
        </p:spPr>
        <p:txBody>
          <a:bodyPr>
            <a:normAutofit fontScale="92500"/>
          </a:bodyPr>
          <a:lstStyle/>
          <a:p>
            <a:pPr marL="0" indent="0">
              <a:buNone/>
              <a:defRPr/>
            </a:pPr>
            <a:r>
              <a:rPr lang="en-US" u="sng" dirty="0" err="1"/>
              <a:t>Verbreitete</a:t>
            </a:r>
            <a:r>
              <a:rPr lang="en-US" u="sng" dirty="0"/>
              <a:t> </a:t>
            </a:r>
            <a:r>
              <a:rPr lang="en-US" u="sng" dirty="0" err="1"/>
              <a:t>Vorurteile</a:t>
            </a:r>
            <a:r>
              <a:rPr lang="en-US" u="sng" dirty="0"/>
              <a:t> </a:t>
            </a:r>
            <a:r>
              <a:rPr lang="en-US" u="sng" dirty="0" err="1"/>
              <a:t>über</a:t>
            </a:r>
            <a:r>
              <a:rPr lang="en-US" u="sng" dirty="0"/>
              <a:t> den </a:t>
            </a:r>
            <a:r>
              <a:rPr lang="en-US" u="sng" dirty="0" err="1"/>
              <a:t>Stoffkreislauf</a:t>
            </a:r>
            <a:br>
              <a:rPr lang="en-US" u="sng" dirty="0"/>
            </a:br>
            <a:r>
              <a:rPr lang="en-US" dirty="0" err="1"/>
              <a:t>wie</a:t>
            </a:r>
            <a:r>
              <a:rPr lang="en-US" dirty="0"/>
              <a:t> </a:t>
            </a:r>
            <a:r>
              <a:rPr lang="en-US" dirty="0" err="1"/>
              <a:t>sie</a:t>
            </a:r>
            <a:r>
              <a:rPr lang="en-US" dirty="0"/>
              <a:t> oft in </a:t>
            </a:r>
            <a:r>
              <a:rPr lang="en-US" dirty="0" err="1"/>
              <a:t>Schulbuchillustrationen</a:t>
            </a:r>
            <a:r>
              <a:rPr lang="en-US" dirty="0"/>
              <a:t> </a:t>
            </a:r>
            <a:r>
              <a:rPr lang="en-US" dirty="0" err="1"/>
              <a:t>gezeigt</a:t>
            </a:r>
            <a:r>
              <a:rPr lang="en-US" dirty="0"/>
              <a:t> </a:t>
            </a:r>
            <a:r>
              <a:rPr lang="en-US" dirty="0" err="1"/>
              <a:t>werden</a:t>
            </a:r>
            <a:r>
              <a:rPr lang="en-US" dirty="0"/>
              <a:t>:</a:t>
            </a:r>
            <a:endParaRPr dirty="0"/>
          </a:p>
          <a:p>
            <a:pPr marL="0" indent="0">
              <a:buNone/>
              <a:defRPr/>
            </a:pPr>
            <a:r>
              <a:rPr lang="en-US" dirty="0"/>
              <a:t> </a:t>
            </a:r>
            <a:endParaRPr lang="en-US" sz="2400" dirty="0"/>
          </a:p>
          <a:p>
            <a:pPr>
              <a:defRPr/>
            </a:pPr>
            <a:r>
              <a:rPr lang="en-US" sz="2400" dirty="0" err="1">
                <a:solidFill>
                  <a:srgbClr val="C00000"/>
                </a:solidFill>
              </a:rPr>
              <a:t>Vorannahme</a:t>
            </a:r>
            <a:r>
              <a:rPr lang="en-US" sz="2400" dirty="0">
                <a:solidFill>
                  <a:srgbClr val="C00000"/>
                </a:solidFill>
              </a:rPr>
              <a:t>: Der </a:t>
            </a:r>
            <a:r>
              <a:rPr lang="en-US" sz="2400" dirty="0" err="1">
                <a:solidFill>
                  <a:srgbClr val="C00000"/>
                </a:solidFill>
              </a:rPr>
              <a:t>Stoffkreislauf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ist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gleich</a:t>
            </a:r>
            <a:r>
              <a:rPr lang="en-US" sz="2400" dirty="0">
                <a:solidFill>
                  <a:srgbClr val="C00000"/>
                </a:solidFill>
              </a:rPr>
              <a:t> dem </a:t>
            </a:r>
            <a:r>
              <a:rPr lang="en-US" sz="2400" dirty="0" err="1">
                <a:solidFill>
                  <a:srgbClr val="C00000"/>
                </a:solidFill>
              </a:rPr>
              <a:t>Ökosystem</a:t>
            </a:r>
            <a:br>
              <a:rPr lang="en-US" sz="2400" dirty="0">
                <a:solidFill>
                  <a:srgbClr val="C00000"/>
                </a:solidFill>
              </a:rPr>
            </a:br>
            <a:r>
              <a:rPr lang="en-US" sz="2400" dirty="0" err="1"/>
              <a:t>ein</a:t>
            </a:r>
            <a:r>
              <a:rPr lang="en-US" sz="2400" dirty="0"/>
              <a:t> Stoff </a:t>
            </a:r>
            <a:r>
              <a:rPr lang="en-US" sz="2400" dirty="0" err="1"/>
              <a:t>zirkuliert</a:t>
            </a:r>
            <a:r>
              <a:rPr lang="en-US" sz="2400" dirty="0"/>
              <a:t> </a:t>
            </a:r>
            <a:r>
              <a:rPr lang="en-US" sz="2400" dirty="0" err="1"/>
              <a:t>innerhalb</a:t>
            </a:r>
            <a:r>
              <a:rPr lang="en-US" sz="2400" dirty="0"/>
              <a:t> </a:t>
            </a:r>
            <a:r>
              <a:rPr lang="en-US" sz="2400" dirty="0" err="1"/>
              <a:t>eines</a:t>
            </a:r>
            <a:r>
              <a:rPr lang="en-US" sz="2400" dirty="0"/>
              <a:t> </a:t>
            </a:r>
            <a:r>
              <a:rPr lang="en-US" sz="2400" dirty="0" err="1"/>
              <a:t>Ökosystems</a:t>
            </a:r>
            <a:r>
              <a:rPr lang="en-US" sz="2400" dirty="0"/>
              <a:t>, </a:t>
            </a:r>
            <a:r>
              <a:rPr lang="en-US" sz="2400" dirty="0" err="1"/>
              <a:t>anstatt</a:t>
            </a:r>
            <a:r>
              <a:rPr lang="en-US" sz="2400" dirty="0"/>
              <a:t> </a:t>
            </a:r>
            <a:r>
              <a:rPr lang="en-US" sz="2400" dirty="0" err="1"/>
              <a:t>importiert</a:t>
            </a:r>
            <a:r>
              <a:rPr lang="en-US" sz="2400" dirty="0"/>
              <a:t>, </a:t>
            </a:r>
            <a:r>
              <a:rPr lang="en-US" sz="2400" dirty="0" err="1"/>
              <a:t>exportiert</a:t>
            </a:r>
            <a:r>
              <a:rPr lang="en-US" sz="2400" dirty="0"/>
              <a:t> </a:t>
            </a:r>
            <a:r>
              <a:rPr lang="en-US" sz="2400" dirty="0" err="1"/>
              <a:t>oder</a:t>
            </a:r>
            <a:r>
              <a:rPr lang="en-US" sz="2400" dirty="0"/>
              <a:t> </a:t>
            </a:r>
            <a:r>
              <a:rPr lang="en-US" sz="2400" dirty="0" err="1"/>
              <a:t>durch</a:t>
            </a:r>
            <a:r>
              <a:rPr lang="en-US" sz="2400" dirty="0"/>
              <a:t> das </a:t>
            </a:r>
            <a:r>
              <a:rPr lang="en-US" sz="2400" dirty="0" err="1"/>
              <a:t>Ökosystem</a:t>
            </a:r>
            <a:r>
              <a:rPr lang="en-US" sz="2400" dirty="0"/>
              <a:t> </a:t>
            </a:r>
            <a:r>
              <a:rPr lang="en-US" sz="2400" dirty="0" err="1"/>
              <a:t>geleitet</a:t>
            </a:r>
            <a:r>
              <a:rPr lang="en-US" sz="2400" dirty="0"/>
              <a:t> </a:t>
            </a:r>
            <a:r>
              <a:rPr lang="en-US" sz="2400" dirty="0" err="1"/>
              <a:t>zu</a:t>
            </a:r>
            <a:r>
              <a:rPr lang="en-US" sz="2400" dirty="0"/>
              <a:t> </a:t>
            </a:r>
            <a:r>
              <a:rPr lang="en-US" sz="2400" dirty="0" err="1"/>
              <a:t>werden</a:t>
            </a:r>
            <a:r>
              <a:rPr lang="en-US" sz="2400" dirty="0"/>
              <a:t>.</a:t>
            </a:r>
            <a:endParaRPr dirty="0"/>
          </a:p>
          <a:p>
            <a:pPr>
              <a:defRPr/>
            </a:pPr>
            <a:r>
              <a:rPr lang="en-US" sz="2400" dirty="0" err="1">
                <a:solidFill>
                  <a:srgbClr val="C00000"/>
                </a:solidFill>
              </a:rPr>
              <a:t>Vorannahme</a:t>
            </a:r>
            <a:r>
              <a:rPr lang="en-US" sz="2400" dirty="0">
                <a:solidFill>
                  <a:srgbClr val="C00000"/>
                </a:solidFill>
              </a:rPr>
              <a:t>: Der </a:t>
            </a:r>
            <a:r>
              <a:rPr lang="en-US" sz="2400" dirty="0" err="1">
                <a:solidFill>
                  <a:srgbClr val="C00000"/>
                </a:solidFill>
              </a:rPr>
              <a:t>Kreislauf</a:t>
            </a:r>
            <a:r>
              <a:rPr lang="en-US" sz="2400" dirty="0">
                <a:solidFill>
                  <a:srgbClr val="C00000"/>
                </a:solidFill>
              </a:rPr>
              <a:t> der </a:t>
            </a:r>
            <a:r>
              <a:rPr lang="en-US" sz="2400" dirty="0" err="1">
                <a:solidFill>
                  <a:srgbClr val="C00000"/>
                </a:solidFill>
              </a:rPr>
              <a:t>Materie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entspricht</a:t>
            </a:r>
            <a:r>
              <a:rPr lang="en-US" sz="2400" dirty="0">
                <a:solidFill>
                  <a:srgbClr val="C00000"/>
                </a:solidFill>
              </a:rPr>
              <a:t> der </a:t>
            </a:r>
            <a:r>
              <a:rPr lang="en-US" sz="2400" dirty="0" err="1">
                <a:solidFill>
                  <a:srgbClr val="C00000"/>
                </a:solidFill>
              </a:rPr>
              <a:t>Nahrungskette</a:t>
            </a:r>
            <a:br>
              <a:rPr lang="en-US" dirty="0"/>
            </a:br>
            <a:r>
              <a:rPr lang="en-US" sz="2400" dirty="0"/>
              <a:t>Die </a:t>
            </a:r>
            <a:r>
              <a:rPr lang="en-US" sz="2400" dirty="0" err="1"/>
              <a:t>Umwandlung</a:t>
            </a:r>
            <a:r>
              <a:rPr lang="en-US" sz="2400" dirty="0"/>
              <a:t> von </a:t>
            </a:r>
            <a:r>
              <a:rPr lang="en-US" sz="2400" dirty="0" err="1"/>
              <a:t>Materie</a:t>
            </a:r>
            <a:r>
              <a:rPr lang="en-US" sz="2400" dirty="0"/>
              <a:t> </a:t>
            </a:r>
            <a:r>
              <a:rPr lang="en-US" sz="2400" dirty="0" err="1"/>
              <a:t>ist</a:t>
            </a:r>
            <a:r>
              <a:rPr lang="en-US" sz="2400" dirty="0"/>
              <a:t> </a:t>
            </a:r>
            <a:r>
              <a:rPr lang="en-US" sz="2400" dirty="0" err="1"/>
              <a:t>ein</a:t>
            </a:r>
            <a:r>
              <a:rPr lang="en-US" sz="2400" dirty="0"/>
              <a:t> </a:t>
            </a:r>
            <a:r>
              <a:rPr lang="en-US" sz="2400" dirty="0" err="1"/>
              <a:t>linearer</a:t>
            </a:r>
            <a:r>
              <a:rPr lang="en-US" sz="2400" dirty="0"/>
              <a:t> </a:t>
            </a:r>
            <a:r>
              <a:rPr lang="en-US" sz="2400" dirty="0" err="1"/>
              <a:t>Prozess</a:t>
            </a:r>
            <a:r>
              <a:rPr lang="en-US" sz="2400" dirty="0"/>
              <a:t>, an </a:t>
            </a:r>
            <a:r>
              <a:rPr lang="en-US" sz="2400" dirty="0" err="1"/>
              <a:t>dessen</a:t>
            </a:r>
            <a:r>
              <a:rPr lang="en-US" sz="2400" dirty="0"/>
              <a:t> Ende die </a:t>
            </a:r>
            <a:r>
              <a:rPr lang="en-US" sz="2400" dirty="0" err="1"/>
              <a:t>Materie</a:t>
            </a:r>
            <a:r>
              <a:rPr lang="en-US" sz="2400" dirty="0"/>
              <a:t> "</a:t>
            </a:r>
            <a:r>
              <a:rPr lang="en-US" sz="2400" dirty="0" err="1"/>
              <a:t>verschwindet</a:t>
            </a:r>
            <a:r>
              <a:rPr lang="en-US" sz="2400" dirty="0"/>
              <a:t>", </a:t>
            </a:r>
            <a:r>
              <a:rPr lang="en-US" sz="2400" dirty="0" err="1"/>
              <a:t>statt</a:t>
            </a:r>
            <a:r>
              <a:rPr lang="en-US" sz="2400" dirty="0"/>
              <a:t> </a:t>
            </a:r>
            <a:r>
              <a:rPr lang="en-US" sz="2400" dirty="0" err="1"/>
              <a:t>ein</a:t>
            </a:r>
            <a:r>
              <a:rPr lang="en-US" sz="2400" dirty="0"/>
              <a:t> </a:t>
            </a:r>
            <a:r>
              <a:rPr lang="en-US" sz="2400" dirty="0" err="1"/>
              <a:t>kreisförmiger</a:t>
            </a:r>
            <a:r>
              <a:rPr lang="en-US" sz="2400" dirty="0"/>
              <a:t> </a:t>
            </a:r>
            <a:r>
              <a:rPr lang="en-US" sz="2400" dirty="0" err="1"/>
              <a:t>Prozess</a:t>
            </a:r>
            <a:r>
              <a:rPr lang="en-US" sz="2400" dirty="0"/>
              <a:t>, </a:t>
            </a:r>
            <a:r>
              <a:rPr lang="en-US" sz="2400" dirty="0" err="1"/>
              <a:t>bei</a:t>
            </a:r>
            <a:r>
              <a:rPr lang="en-US" sz="2400" dirty="0"/>
              <a:t> dem die </a:t>
            </a:r>
            <a:r>
              <a:rPr lang="en-US" sz="2400" dirty="0" err="1"/>
              <a:t>Materie</a:t>
            </a:r>
            <a:r>
              <a:rPr lang="en-US" sz="2400" dirty="0"/>
              <a:t> immer </a:t>
            </a:r>
            <a:r>
              <a:rPr lang="en-US" sz="2400" dirty="0" err="1"/>
              <a:t>wieder</a:t>
            </a:r>
            <a:r>
              <a:rPr lang="en-US" sz="2400" dirty="0"/>
              <a:t> </a:t>
            </a:r>
            <a:r>
              <a:rPr lang="en-US" sz="2400" dirty="0" err="1"/>
              <a:t>umgewandelt</a:t>
            </a:r>
            <a:r>
              <a:rPr lang="en-US" sz="2400" dirty="0"/>
              <a:t> </a:t>
            </a:r>
            <a:r>
              <a:rPr lang="en-US" sz="2400" dirty="0" err="1"/>
              <a:t>wird</a:t>
            </a:r>
            <a:r>
              <a:rPr lang="en-US" sz="2400" dirty="0"/>
              <a:t>.</a:t>
            </a:r>
            <a:br>
              <a:rPr lang="en-US" sz="2400" dirty="0"/>
            </a:br>
            <a:br>
              <a:rPr lang="en-US" sz="2400" dirty="0"/>
            </a:br>
            <a:r>
              <a:rPr lang="de-AT" sz="1400" dirty="0"/>
              <a:t>(</a:t>
            </a:r>
            <a:r>
              <a:rPr lang="de-AT" sz="1400" dirty="0" err="1"/>
              <a:t>Kattmann</a:t>
            </a:r>
            <a:r>
              <a:rPr lang="de-AT" sz="1400" dirty="0"/>
              <a:t> 2016, S. 322 ff.)</a:t>
            </a:r>
            <a:endParaRPr dirty="0"/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en-US" sz="2400" dirty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de-DE" sz="2400" dirty="0"/>
          </a:p>
          <a:p>
            <a:pPr>
              <a:buFont typeface="Arial"/>
              <a:buChar char="•"/>
              <a:defRPr/>
            </a:pPr>
            <a:endParaRPr lang="en-US" sz="2400" dirty="0"/>
          </a:p>
        </p:txBody>
      </p:sp>
      <p:sp>
        <p:nvSpPr>
          <p:cNvPr id="6" name="Marcador de pie de página 3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8"/>
            <a:ext cx="2647951" cy="365125"/>
          </a:xfrm>
        </p:spPr>
        <p:txBody>
          <a:bodyPr/>
          <a:lstStyle/>
          <a:p>
            <a:pPr algn="r">
              <a:defRPr/>
            </a:pPr>
            <a:r>
              <a:rPr lang="es-ES">
                <a:solidFill>
                  <a:srgbClr val="CC023B"/>
                </a:solidFill>
              </a:rPr>
              <a:t>Stoffkreisläufe in der Biologie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7" name="Marcador de número de diapositiva 4"/>
          <p:cNvSpPr>
            <a:spLocks noGrp="1"/>
          </p:cNvSpPr>
          <p:nvPr>
            <p:ph type="sldNum" sz="quarter" idx="11"/>
          </p:nvPr>
        </p:nvSpPr>
        <p:spPr bwMode="auto">
          <a:xfrm>
            <a:off x="8244407" y="55317"/>
            <a:ext cx="448993" cy="386837"/>
          </a:xfrm>
        </p:spPr>
        <p:txBody>
          <a:bodyPr/>
          <a:lstStyle/>
          <a:p>
            <a:pPr>
              <a:defRPr/>
            </a:pPr>
            <a:r>
              <a:rPr lang="es-ES_tradnl" sz="1200"/>
              <a:t>|</a:t>
            </a:r>
            <a:fld id="{9DD0088F-7E4A-9C4B-9ED2-72FAF1293163}" type="slidenum">
              <a:rPr lang="es-ES_tradnl"/>
              <a:t>10</a:t>
            </a:fld>
            <a:endParaRPr lang="es-ES_tradnl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 bwMode="auto">
          <a:xfrm>
            <a:off x="457200" y="591661"/>
            <a:ext cx="8229600" cy="6477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s-ES_tradnl"/>
              <a:t>Vorurteile über Stoffkreisläufe</a:t>
            </a:r>
            <a:endParaRPr lang="en-US" b="0"/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 bwMode="auto">
          <a:xfrm>
            <a:off x="457200" y="1388962"/>
            <a:ext cx="8229600" cy="473720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  <a:defRPr/>
            </a:pPr>
            <a:r>
              <a:rPr lang="en-US" u="sng"/>
              <a:t>Allgemeine Vorurteile über den Kohlenstoffkreislauf</a:t>
            </a:r>
            <a:endParaRPr lang="en-US"/>
          </a:p>
          <a:p>
            <a:pPr marL="0" indent="0">
              <a:buNone/>
              <a:defRPr/>
            </a:pPr>
            <a:r>
              <a:rPr lang="en-US"/>
              <a:t> </a:t>
            </a:r>
            <a:endParaRPr lang="en-US" sz="2400"/>
          </a:p>
          <a:p>
            <a:pPr>
              <a:defRPr/>
            </a:pPr>
            <a:r>
              <a:rPr lang="en-US" sz="2600">
                <a:solidFill>
                  <a:srgbClr val="C00000"/>
                </a:solidFill>
              </a:rPr>
              <a:t>Vorannahme: Die biochemischen Eigenschaften von Molekülen unterscheiden sich je nach ihrer Quelle</a:t>
            </a:r>
            <a:br>
              <a:rPr lang="en-US" sz="2600">
                <a:solidFill>
                  <a:srgbClr val="C00000"/>
                </a:solidFill>
              </a:rPr>
            </a:br>
            <a:r>
              <a:rPr lang="en-US" sz="2600"/>
              <a:t>die Atmung setzt "natürliches" CO</a:t>
            </a:r>
            <a:r>
              <a:rPr lang="en-US" sz="2600" baseline="-25000"/>
              <a:t>2</a:t>
            </a:r>
            <a:r>
              <a:rPr lang="en-US" sz="2600"/>
              <a:t> in die Atmosphäre frei, das durch die Photosynthese wieder entfernt wird, während die Verbrennung "künstliches" CO</a:t>
            </a:r>
            <a:r>
              <a:rPr lang="en-US" sz="2600" baseline="-25000"/>
              <a:t>2</a:t>
            </a:r>
            <a:r>
              <a:rPr lang="en-US" sz="2600"/>
              <a:t> freisetzt, das nicht photosynthetisch gebunden werden kann und sich in der Atmosphäre anreichert</a:t>
            </a:r>
            <a:endParaRPr/>
          </a:p>
          <a:p>
            <a:pPr>
              <a:defRPr/>
            </a:pPr>
            <a:r>
              <a:rPr lang="en-US" sz="2600">
                <a:solidFill>
                  <a:srgbClr val="C00000"/>
                </a:solidFill>
              </a:rPr>
              <a:t>Vorannahme: atmosphärische CO2-Konzentration = globale CO2-Emissionen</a:t>
            </a:r>
            <a:br>
              <a:rPr lang="en-US" sz="2600">
                <a:solidFill>
                  <a:srgbClr val="C00000"/>
                </a:solidFill>
              </a:rPr>
            </a:br>
            <a:r>
              <a:rPr lang="en-US" sz="2600"/>
              <a:t>Konstante CO</a:t>
            </a:r>
            <a:r>
              <a:rPr lang="en-US" sz="2600" baseline="-25000"/>
              <a:t>2</a:t>
            </a:r>
            <a:r>
              <a:rPr lang="en-US" sz="2600"/>
              <a:t> -Emissionen führen zu einem konstanten CO</a:t>
            </a:r>
            <a:r>
              <a:rPr lang="en-US" sz="2600" baseline="-25000"/>
              <a:t>2</a:t>
            </a:r>
            <a:r>
              <a:rPr lang="en-US" sz="2600"/>
              <a:t> -Spiegel in der Atmosphäre anstelle eines Gleichgewichts zwischen der Emission und der Bindung des Moleküls</a:t>
            </a:r>
            <a:br>
              <a:rPr lang="en-US" sz="2400"/>
            </a:br>
            <a:br>
              <a:rPr lang="en-US" sz="2400"/>
            </a:br>
            <a:r>
              <a:rPr lang="de-AT" sz="1400"/>
              <a:t>(Niebert 2017, S. 92 f.)</a:t>
            </a:r>
            <a:endParaRPr/>
          </a:p>
          <a:p>
            <a:pPr>
              <a:defRPr/>
            </a:pPr>
            <a:endParaRPr lang="en-US" sz="2400"/>
          </a:p>
          <a:p>
            <a:pPr>
              <a:defRPr/>
            </a:pPr>
            <a:endParaRPr lang="en-US" sz="240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en-US" sz="2400"/>
          </a:p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de-DE" sz="2400"/>
          </a:p>
          <a:p>
            <a:pPr>
              <a:buFont typeface="Arial"/>
              <a:buChar char="•"/>
              <a:defRPr/>
            </a:pPr>
            <a:endParaRPr lang="en-US" sz="2400"/>
          </a:p>
        </p:txBody>
      </p:sp>
      <p:sp>
        <p:nvSpPr>
          <p:cNvPr id="6" name="Marcador de pie de página 3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8"/>
            <a:ext cx="2647951" cy="365125"/>
          </a:xfrm>
        </p:spPr>
        <p:txBody>
          <a:bodyPr/>
          <a:lstStyle/>
          <a:p>
            <a:pPr algn="r">
              <a:defRPr/>
            </a:pPr>
            <a:r>
              <a:rPr lang="es-ES" dirty="0" err="1">
                <a:solidFill>
                  <a:srgbClr val="CC023B"/>
                </a:solidFill>
              </a:rPr>
              <a:t>Stoffkreisläufe </a:t>
            </a:r>
            <a:r>
              <a:rPr lang="es-ES" dirty="0">
                <a:solidFill>
                  <a:srgbClr val="CC023B"/>
                </a:solidFill>
              </a:rPr>
              <a:t>in der </a:t>
            </a:r>
            <a:r>
              <a:rPr lang="es-ES" dirty="0" err="1">
                <a:solidFill>
                  <a:srgbClr val="CC023B"/>
                </a:solidFill>
              </a:rPr>
              <a:t>Biologie</a:t>
            </a:r>
            <a:endParaRPr lang="es-ES_tradnl" dirty="0">
              <a:solidFill>
                <a:srgbClr val="CC023B"/>
              </a:solidFill>
            </a:endParaRPr>
          </a:p>
        </p:txBody>
      </p:sp>
      <p:sp>
        <p:nvSpPr>
          <p:cNvPr id="7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 dirty="0"/>
              <a:t>|</a:t>
            </a:r>
            <a:fld id="{9DD0088F-7E4A-9C4B-9ED2-72FAF1293163}" type="slidenum">
              <a:rPr lang="es-ES_tradnl"/>
              <a:t>11</a:t>
            </a:fld>
            <a:endParaRPr lang="es-ES_tradnl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 bwMode="auto">
          <a:xfrm>
            <a:off x="457200" y="591661"/>
            <a:ext cx="8229600" cy="6477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s-ES_tradnl"/>
              <a:t>Vorurteile über Stoffkreisläufe</a:t>
            </a:r>
            <a:endParaRPr lang="en-US" b="0"/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 bwMode="auto">
          <a:xfrm>
            <a:off x="457200" y="1388962"/>
            <a:ext cx="8229600" cy="473720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en-US" sz="2400"/>
          </a:p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de-DE" sz="2400"/>
          </a:p>
          <a:p>
            <a:pPr>
              <a:buFont typeface="Arial"/>
              <a:buChar char="•"/>
              <a:defRPr/>
            </a:pPr>
            <a:endParaRPr lang="en-US" sz="2400"/>
          </a:p>
        </p:txBody>
      </p:sp>
      <p:sp>
        <p:nvSpPr>
          <p:cNvPr id="6" name="Marcador de pie de página 3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8"/>
            <a:ext cx="2647951" cy="365125"/>
          </a:xfrm>
        </p:spPr>
        <p:txBody>
          <a:bodyPr/>
          <a:lstStyle/>
          <a:p>
            <a:pPr algn="r">
              <a:defRPr/>
            </a:pPr>
            <a:r>
              <a:rPr lang="es-ES">
                <a:solidFill>
                  <a:srgbClr val="CC023B"/>
                </a:solidFill>
              </a:rPr>
              <a:t>Stoffkreisläufe in der Biologie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7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</a:t>
            </a:r>
            <a:fld id="{9DD0088F-7E4A-9C4B-9ED2-72FAF1293163}" type="slidenum">
              <a:rPr lang="es-ES_tradnl"/>
              <a:t>12</a:t>
            </a:fld>
            <a:endParaRPr lang="es-ES_tradnl"/>
          </a:p>
        </p:txBody>
      </p:sp>
      <p:sp>
        <p:nvSpPr>
          <p:cNvPr id="8" name="Rechteck 1"/>
          <p:cNvSpPr/>
          <p:nvPr/>
        </p:nvSpPr>
        <p:spPr bwMode="auto">
          <a:xfrm>
            <a:off x="25151" y="2355149"/>
            <a:ext cx="5713188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  <a:defRPr/>
            </a:pPr>
            <a:r>
              <a:rPr lang="de-AT" sz="2400" dirty="0">
                <a:solidFill>
                  <a:srgbClr val="C00000"/>
                </a:solidFill>
                <a:ea typeface="Avenir Book"/>
                <a:cs typeface="Avenir Book"/>
              </a:rPr>
              <a:t>Vorannahme: Erhaltung der Materie &amp; Austausch von Atomen</a:t>
            </a:r>
            <a:br>
              <a:rPr lang="de-AT" sz="2400" dirty="0">
                <a:solidFill>
                  <a:srgbClr val="000000"/>
                </a:solidFill>
              </a:rPr>
            </a:br>
            <a:r>
              <a:rPr lang="de-AT" sz="2400" dirty="0">
                <a:solidFill>
                  <a:srgbClr val="000000"/>
                </a:solidFill>
              </a:rPr>
              <a:t>der Zustand der Materie ändert sich innerhalb des Kohlenstoffkreislaufs nicht -&gt; Atome wechseln von einer chemischen Verbindung zur anderen</a:t>
            </a:r>
            <a:br>
              <a:rPr lang="de-AT" sz="2400" dirty="0">
                <a:solidFill>
                  <a:srgbClr val="000000"/>
                </a:solidFill>
              </a:rPr>
            </a:br>
            <a:r>
              <a:rPr lang="de-AT" sz="2000" i="1" dirty="0">
                <a:solidFill>
                  <a:srgbClr val="000000"/>
                </a:solidFill>
              </a:rPr>
              <a:t>-&gt; Gas-Gas-Kreislauf</a:t>
            </a:r>
            <a:r>
              <a:rPr lang="de-AT" sz="2000" dirty="0">
                <a:solidFill>
                  <a:srgbClr val="000000"/>
                </a:solidFill>
              </a:rPr>
              <a:t>: Gase bleiben Gase: O</a:t>
            </a:r>
            <a:r>
              <a:rPr lang="de-AT" sz="2000" baseline="-25000" dirty="0">
                <a:solidFill>
                  <a:srgbClr val="000000"/>
                </a:solidFill>
              </a:rPr>
              <a:t>2</a:t>
            </a:r>
            <a:r>
              <a:rPr lang="de-AT" sz="2000" dirty="0">
                <a:solidFill>
                  <a:srgbClr val="000000"/>
                </a:solidFill>
              </a:rPr>
              <a:t> -&gt;CO</a:t>
            </a:r>
            <a:r>
              <a:rPr lang="de-AT" sz="2000" baseline="-25000" dirty="0">
                <a:solidFill>
                  <a:srgbClr val="000000"/>
                </a:solidFill>
              </a:rPr>
              <a:t>2</a:t>
            </a:r>
            <a:br>
              <a:rPr lang="de-AT" sz="2000" dirty="0">
                <a:solidFill>
                  <a:srgbClr val="000000"/>
                </a:solidFill>
              </a:rPr>
            </a:br>
            <a:r>
              <a:rPr lang="de-AT" sz="2000" dirty="0">
                <a:solidFill>
                  <a:srgbClr val="000000"/>
                </a:solidFill>
              </a:rPr>
              <a:t>-&gt; </a:t>
            </a:r>
            <a:r>
              <a:rPr lang="de-AT" sz="2000" i="1" dirty="0">
                <a:solidFill>
                  <a:srgbClr val="000000"/>
                </a:solidFill>
              </a:rPr>
              <a:t>Feststoff-Feststoff-Kreislauf</a:t>
            </a:r>
            <a:r>
              <a:rPr lang="de-AT" sz="2000" dirty="0">
                <a:solidFill>
                  <a:srgbClr val="000000"/>
                </a:solidFill>
              </a:rPr>
              <a:t>: Feststoffe bleiben fest: Glucose: Autotrophe &gt; Zersetzer &gt; Autotrophe</a:t>
            </a:r>
            <a:br>
              <a:rPr lang="de-AT" sz="2400" dirty="0">
                <a:solidFill>
                  <a:srgbClr val="000000"/>
                </a:solidFill>
              </a:rPr>
            </a:br>
            <a:r>
              <a:rPr lang="de-AT" sz="1400" dirty="0">
                <a:solidFill>
                  <a:srgbClr val="000000"/>
                </a:solidFill>
              </a:rPr>
              <a:t>					(</a:t>
            </a:r>
            <a:r>
              <a:rPr lang="de-AT" sz="1400" dirty="0" err="1">
                <a:solidFill>
                  <a:srgbClr val="000000"/>
                </a:solidFill>
              </a:rPr>
              <a:t>Düsing</a:t>
            </a:r>
            <a:r>
              <a:rPr lang="de-AT" sz="1400" dirty="0">
                <a:solidFill>
                  <a:srgbClr val="000000"/>
                </a:solidFill>
              </a:rPr>
              <a:t>, </a:t>
            </a:r>
            <a:r>
              <a:rPr lang="de-AT" sz="1400" dirty="0" err="1">
                <a:solidFill>
                  <a:srgbClr val="000000"/>
                </a:solidFill>
              </a:rPr>
              <a:t>Asshoff</a:t>
            </a:r>
            <a:r>
              <a:rPr lang="de-AT" sz="1400" dirty="0">
                <a:solidFill>
                  <a:srgbClr val="000000"/>
                </a:solidFill>
              </a:rPr>
              <a:t>, Hammann 2021)</a:t>
            </a:r>
            <a:endParaRPr lang="de-AT" sz="1400" dirty="0"/>
          </a:p>
        </p:txBody>
      </p:sp>
      <p:pic>
        <p:nvPicPr>
          <p:cNvPr id="9" name="Grafik 7" descr="C:\Users\c6271105\AppData\Local\Microsoft\Windows\INetCache\Content.MSO\F8814A6B.tmp"/>
          <p:cNvPicPr/>
          <p:nvPr/>
        </p:nvPicPr>
        <p:blipFill>
          <a:blip r:embed="rId3"/>
          <a:stretch/>
        </p:blipFill>
        <p:spPr bwMode="auto">
          <a:xfrm>
            <a:off x="5738339" y="2186717"/>
            <a:ext cx="3193432" cy="261043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hteck 2"/>
          <p:cNvSpPr/>
          <p:nvPr/>
        </p:nvSpPr>
        <p:spPr bwMode="auto">
          <a:xfrm>
            <a:off x="6280153" y="5193722"/>
            <a:ext cx="2549921" cy="20377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defRPr/>
            </a:pPr>
            <a:r>
              <a:rPr lang="de-AT">
                <a:solidFill>
                  <a:srgbClr val="000000"/>
                </a:solidFill>
                <a:latin typeface="Arial"/>
              </a:rPr>
              <a:t>Abb. 2: </a:t>
            </a:r>
            <a:r>
              <a:rPr lang="de-AT" i="1">
                <a:solidFill>
                  <a:srgbClr val="000000"/>
                </a:solidFill>
                <a:latin typeface="Arial"/>
              </a:rPr>
              <a:t>Gas-Gas-Kreislauf</a:t>
            </a:r>
            <a:endParaRPr lang="de-AT"/>
          </a:p>
        </p:txBody>
      </p:sp>
      <p:sp>
        <p:nvSpPr>
          <p:cNvPr id="11" name="Marcador de contenido 2"/>
          <p:cNvSpPr txBox="1"/>
          <p:nvPr/>
        </p:nvSpPr>
        <p:spPr bwMode="auto">
          <a:xfrm>
            <a:off x="600475" y="1541361"/>
            <a:ext cx="8229600" cy="9515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>
              <a:spcBef>
                <a:spcPts val="0"/>
              </a:spcBef>
              <a:buClr>
                <a:srgbClr val="BE002D"/>
              </a:buClr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1pPr>
            <a:lvl2pPr marL="742950" indent="-285750" algn="l" defTabSz="457200">
              <a:spcBef>
                <a:spcPts val="0"/>
              </a:spcBef>
              <a:buClr>
                <a:srgbClr val="B4CB4D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2pPr>
            <a:lvl3pPr marL="1143000" indent="-228600" algn="l" defTabSz="457200">
              <a:spcBef>
                <a:spcPts val="0"/>
              </a:spcBef>
              <a:buClr>
                <a:srgbClr val="001470"/>
              </a:buClr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3pPr>
            <a:lvl4pPr marL="1600200" indent="-228600" algn="l" defTabSz="457200">
              <a:spcBef>
                <a:spcPts val="0"/>
              </a:spcBef>
              <a:buSzPct val="75000"/>
              <a:buFont typeface="Wingdings"/>
              <a:buChar char="§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4pPr>
            <a:lvl5pPr marL="2057400" indent="-228600" algn="l" defTabSz="457200">
              <a:spcBef>
                <a:spcPts val="0"/>
              </a:spcBef>
              <a:buSzPct val="80000"/>
              <a:buFont typeface="Lucida Grande"/>
              <a:buChar char="-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5pPr>
            <a:lvl6pPr marL="25146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r>
              <a:rPr lang="en-US" sz="2600" u="sng"/>
              <a:t>Gängige Vorurteile über den Kohlenstoffkreislauf</a:t>
            </a:r>
            <a:endParaRPr lang="en-US" sz="2400">
              <a:solidFill>
                <a:srgbClr val="C00000"/>
              </a:solidFill>
            </a:endParaRPr>
          </a:p>
        </p:txBody>
      </p:sp>
      <p:sp>
        <p:nvSpPr>
          <p:cNvPr id="12" name="Textfeld 11"/>
          <p:cNvSpPr txBox="1"/>
          <p:nvPr/>
        </p:nvSpPr>
        <p:spPr bwMode="auto">
          <a:xfrm>
            <a:off x="7683596" y="4465056"/>
            <a:ext cx="11795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/>
              <a:t>© Elisabeth Carli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 bwMode="auto">
          <a:xfrm>
            <a:off x="457200" y="591660"/>
            <a:ext cx="8229600" cy="96513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s-ES_tradnl" dirty="0"/>
              <a:t>Stoffkreisläufe</a:t>
            </a:r>
            <a:br>
              <a:rPr lang="es-ES_tradnl" dirty="0"/>
            </a:br>
            <a:r>
              <a:rPr lang="es-ES_tradnl" sz="1800" b="0" dirty="0"/>
              <a:t>Aktuelle Ansätze</a:t>
            </a:r>
            <a:r>
              <a:rPr lang="es-ES_tradnl" sz="1800" b="0" dirty="0">
                <a:solidFill>
                  <a:schemeClr val="tx1"/>
                </a:solidFill>
              </a:rPr>
              <a:t> </a:t>
            </a:r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 bwMode="auto">
          <a:xfrm>
            <a:off x="449680" y="1551653"/>
            <a:ext cx="4430297" cy="4328060"/>
          </a:xfrm>
        </p:spPr>
        <p:txBody>
          <a:bodyPr>
            <a:normAutofit lnSpcReduction="10000"/>
          </a:bodyPr>
          <a:lstStyle/>
          <a:p>
            <a:pPr marL="0" indent="0">
              <a:spcAft>
                <a:spcPts val="600"/>
              </a:spcAft>
              <a:buClr>
                <a:srgbClr val="A0B051"/>
              </a:buClr>
              <a:buNone/>
              <a:defRPr/>
            </a:pPr>
            <a:r>
              <a:rPr lang="en-US" sz="2000" dirty="0" err="1"/>
              <a:t>Stoffkreisläufe</a:t>
            </a:r>
            <a:r>
              <a:rPr lang="en-US" sz="2000" dirty="0"/>
              <a:t> </a:t>
            </a:r>
            <a:r>
              <a:rPr lang="en-US" sz="2000" dirty="0" err="1"/>
              <a:t>werden</a:t>
            </a:r>
            <a:r>
              <a:rPr lang="en-US" sz="2000" dirty="0"/>
              <a:t> </a:t>
            </a:r>
            <a:r>
              <a:rPr lang="en-US" sz="2000" dirty="0" err="1"/>
              <a:t>häufig</a:t>
            </a:r>
            <a:r>
              <a:rPr lang="en-US" sz="2000" dirty="0"/>
              <a:t> </a:t>
            </a:r>
            <a:r>
              <a:rPr lang="en-US" sz="2000" dirty="0" err="1"/>
              <a:t>anhand</a:t>
            </a:r>
            <a:r>
              <a:rPr lang="en-US" sz="2000" dirty="0"/>
              <a:t> </a:t>
            </a:r>
            <a:r>
              <a:rPr lang="en-US" sz="2000" dirty="0" err="1"/>
              <a:t>abstrakter</a:t>
            </a:r>
            <a:r>
              <a:rPr lang="en-US" sz="2000" dirty="0"/>
              <a:t> Zahlen </a:t>
            </a:r>
            <a:r>
              <a:rPr lang="en-US" sz="2000" dirty="0" err="1"/>
              <a:t>unterrichtet</a:t>
            </a:r>
            <a:r>
              <a:rPr lang="en-US" sz="2000" dirty="0"/>
              <a:t>, </a:t>
            </a:r>
            <a:r>
              <a:rPr lang="en-US" sz="2000" dirty="0" err="1"/>
              <a:t>wobei</a:t>
            </a:r>
            <a:r>
              <a:rPr lang="en-US" sz="2000" dirty="0"/>
              <a:t> die </a:t>
            </a:r>
            <a:r>
              <a:rPr lang="en-US" sz="2000" dirty="0" err="1"/>
              <a:t>Schüler:innen</a:t>
            </a:r>
            <a:r>
              <a:rPr lang="en-US" sz="2000" dirty="0"/>
              <a:t> die </a:t>
            </a:r>
            <a:r>
              <a:rPr lang="en-US" sz="2000" dirty="0" err="1"/>
              <a:t>verschiedenen</a:t>
            </a:r>
            <a:r>
              <a:rPr lang="en-US" sz="2000" dirty="0"/>
              <a:t> </a:t>
            </a:r>
            <a:r>
              <a:rPr lang="en-US" sz="2000" dirty="0" err="1"/>
              <a:t>Phasen</a:t>
            </a:r>
            <a:r>
              <a:rPr lang="en-US" sz="2000" dirty="0"/>
              <a:t> und </a:t>
            </a:r>
            <a:r>
              <a:rPr lang="en-US" sz="2000" dirty="0" err="1"/>
              <a:t>Komponenten</a:t>
            </a:r>
            <a:r>
              <a:rPr lang="en-US" sz="2000" dirty="0"/>
              <a:t> </a:t>
            </a:r>
            <a:r>
              <a:rPr lang="en-US" sz="2000" dirty="0" err="1"/>
              <a:t>lernen</a:t>
            </a:r>
            <a:r>
              <a:rPr lang="en-US" sz="2000" dirty="0"/>
              <a:t> </a:t>
            </a:r>
            <a:r>
              <a:rPr lang="en-US" sz="2000" dirty="0" err="1"/>
              <a:t>sollen</a:t>
            </a:r>
            <a:r>
              <a:rPr lang="en-US" sz="2000" dirty="0"/>
              <a:t>. </a:t>
            </a:r>
            <a:r>
              <a:rPr lang="en-US" sz="2000" dirty="0" err="1"/>
              <a:t>Vielen</a:t>
            </a:r>
            <a:r>
              <a:rPr lang="en-US" sz="2000" dirty="0"/>
              <a:t> </a:t>
            </a:r>
            <a:r>
              <a:rPr lang="en-US" sz="2000" dirty="0" err="1"/>
              <a:t>Schüler:innen</a:t>
            </a:r>
            <a:r>
              <a:rPr lang="en-US" sz="2000" dirty="0"/>
              <a:t> </a:t>
            </a:r>
            <a:r>
              <a:rPr lang="en-US" sz="2000" dirty="0" err="1"/>
              <a:t>fehlt</a:t>
            </a:r>
            <a:r>
              <a:rPr lang="en-US" sz="2000" dirty="0"/>
              <a:t> </a:t>
            </a:r>
            <a:r>
              <a:rPr lang="en-US" sz="2000" dirty="0" err="1"/>
              <a:t>daher</a:t>
            </a:r>
            <a:r>
              <a:rPr lang="en-US" sz="2000" dirty="0"/>
              <a:t> die </a:t>
            </a:r>
            <a:r>
              <a:rPr lang="en-US" sz="2000" dirty="0" err="1"/>
              <a:t>Fähigkeit</a:t>
            </a:r>
            <a:r>
              <a:rPr lang="en-US" sz="2000" dirty="0"/>
              <a:t>,...</a:t>
            </a:r>
          </a:p>
          <a:p>
            <a:pPr marL="0" indent="0">
              <a:spcAft>
                <a:spcPts val="600"/>
              </a:spcAft>
              <a:buClr>
                <a:srgbClr val="A0B051"/>
              </a:buClr>
              <a:buNone/>
              <a:defRPr/>
            </a:pPr>
            <a:r>
              <a:rPr lang="de-DE" sz="2000" dirty="0"/>
              <a:t>... die </a:t>
            </a:r>
            <a:r>
              <a:rPr lang="en-US" sz="2000" dirty="0" err="1"/>
              <a:t>Materie</a:t>
            </a:r>
            <a:r>
              <a:rPr lang="en-US" sz="2000" dirty="0"/>
              <a:t> </a:t>
            </a:r>
            <a:r>
              <a:rPr lang="en-US" sz="2000" dirty="0" err="1"/>
              <a:t>innerhalb</a:t>
            </a:r>
            <a:r>
              <a:rPr lang="en-US" sz="2000" dirty="0"/>
              <a:t> </a:t>
            </a:r>
            <a:r>
              <a:rPr lang="en-US" sz="2000" dirty="0" err="1"/>
              <a:t>eines</a:t>
            </a:r>
            <a:r>
              <a:rPr lang="en-US" sz="2000" dirty="0"/>
              <a:t> </a:t>
            </a:r>
            <a:r>
              <a:rPr lang="en-US" sz="2000" dirty="0" err="1"/>
              <a:t>Kreislaufs</a:t>
            </a:r>
            <a:r>
              <a:rPr lang="en-US" sz="2000" dirty="0"/>
              <a:t> </a:t>
            </a:r>
            <a:r>
              <a:rPr lang="de-DE" sz="2000" b="1" dirty="0"/>
              <a:t>zu verfolgen </a:t>
            </a:r>
            <a:r>
              <a:rPr lang="en-US" sz="2000" dirty="0"/>
              <a:t>und </a:t>
            </a:r>
            <a:r>
              <a:rPr lang="en-US" sz="2000" dirty="0" err="1"/>
              <a:t>zwischen</a:t>
            </a:r>
            <a:r>
              <a:rPr lang="en-US" sz="2000" dirty="0"/>
              <a:t> </a:t>
            </a:r>
            <a:r>
              <a:rPr lang="en-US" sz="2000" dirty="0" err="1"/>
              <a:t>verschiedenen</a:t>
            </a:r>
            <a:r>
              <a:rPr lang="en-US" sz="2000" dirty="0"/>
              <a:t> </a:t>
            </a:r>
            <a:r>
              <a:rPr lang="en-US" sz="2000" dirty="0" err="1"/>
              <a:t>Organisationsebenen</a:t>
            </a:r>
            <a:r>
              <a:rPr lang="en-US" sz="2000" dirty="0"/>
              <a:t> (Zelle &lt;&gt; </a:t>
            </a:r>
            <a:r>
              <a:rPr lang="en-US" sz="2000" dirty="0" err="1"/>
              <a:t>Organismus</a:t>
            </a:r>
            <a:r>
              <a:rPr lang="en-US" sz="2000" dirty="0"/>
              <a:t>) </a:t>
            </a:r>
            <a:r>
              <a:rPr lang="en-US" sz="2000" dirty="0" err="1"/>
              <a:t>zu</a:t>
            </a:r>
            <a:r>
              <a:rPr lang="en-US" sz="2000" dirty="0"/>
              <a:t> </a:t>
            </a:r>
            <a:r>
              <a:rPr lang="en-US" sz="2000" dirty="0" err="1"/>
              <a:t>unterscheiden</a:t>
            </a:r>
            <a:r>
              <a:rPr lang="en-US" sz="2000" dirty="0"/>
              <a:t>,</a:t>
            </a:r>
            <a:endParaRPr dirty="0"/>
          </a:p>
          <a:p>
            <a:pPr marL="0" indent="0">
              <a:spcAft>
                <a:spcPts val="600"/>
              </a:spcAft>
              <a:buClr>
                <a:srgbClr val="A0B051"/>
              </a:buClr>
              <a:buNone/>
              <a:defRPr/>
            </a:pPr>
            <a:r>
              <a:rPr lang="en-US" sz="2000" dirty="0"/>
              <a:t>... </a:t>
            </a:r>
            <a:r>
              <a:rPr lang="en-US" sz="2000" dirty="0" err="1"/>
              <a:t>ihr</a:t>
            </a:r>
            <a:r>
              <a:rPr lang="en-US" sz="2000" dirty="0"/>
              <a:t> Wissen auf </a:t>
            </a:r>
            <a:r>
              <a:rPr lang="en-US" sz="2000" dirty="0" err="1"/>
              <a:t>ihr</a:t>
            </a:r>
            <a:r>
              <a:rPr lang="en-US" sz="2000" dirty="0"/>
              <a:t> </a:t>
            </a:r>
            <a:r>
              <a:rPr lang="en-US" sz="2000" dirty="0" err="1"/>
              <a:t>eigenes</a:t>
            </a:r>
            <a:r>
              <a:rPr lang="en-US" sz="2000" dirty="0"/>
              <a:t> Leben </a:t>
            </a:r>
            <a:r>
              <a:rPr lang="en-US" sz="2000" dirty="0" err="1"/>
              <a:t>zu</a:t>
            </a:r>
            <a:r>
              <a:rPr lang="en-US" sz="2000" dirty="0"/>
              <a:t> </a:t>
            </a:r>
            <a:r>
              <a:rPr lang="en-US" sz="2000" b="1" dirty="0" err="1"/>
              <a:t>beziehen</a:t>
            </a:r>
            <a:r>
              <a:rPr lang="en-US" sz="2000" b="1" dirty="0"/>
              <a:t> </a:t>
            </a:r>
            <a:r>
              <a:rPr lang="en-US" sz="2000" dirty="0"/>
              <a:t>und</a:t>
            </a:r>
            <a:endParaRPr dirty="0"/>
          </a:p>
          <a:p>
            <a:pPr marL="0" indent="0">
              <a:spcAft>
                <a:spcPts val="600"/>
              </a:spcAft>
              <a:buClr>
                <a:srgbClr val="A0B051"/>
              </a:buClr>
              <a:buNone/>
              <a:defRPr/>
            </a:pPr>
            <a:r>
              <a:rPr lang="en-US" sz="2000" dirty="0"/>
              <a:t>... die </a:t>
            </a:r>
            <a:r>
              <a:rPr lang="en-US" sz="2000" dirty="0" err="1"/>
              <a:t>Bedeutung</a:t>
            </a:r>
            <a:r>
              <a:rPr lang="en-US" sz="2000" dirty="0"/>
              <a:t> von </a:t>
            </a:r>
            <a:r>
              <a:rPr lang="en-US" sz="2000" dirty="0" err="1"/>
              <a:t>Stoffkreisläufen</a:t>
            </a:r>
            <a:r>
              <a:rPr lang="en-US" sz="2000" dirty="0"/>
              <a:t> für </a:t>
            </a:r>
            <a:r>
              <a:rPr lang="en-US" sz="2000" dirty="0" err="1"/>
              <a:t>ihr</a:t>
            </a:r>
            <a:r>
              <a:rPr lang="en-US" sz="2000" dirty="0"/>
              <a:t> </a:t>
            </a:r>
            <a:r>
              <a:rPr lang="en-US" sz="2000" dirty="0" err="1"/>
              <a:t>eigenes</a:t>
            </a:r>
            <a:r>
              <a:rPr lang="en-US" sz="2000" dirty="0"/>
              <a:t> Leben </a:t>
            </a:r>
            <a:r>
              <a:rPr lang="en-US" sz="2000" b="1" dirty="0" err="1"/>
              <a:t>zu</a:t>
            </a:r>
            <a:r>
              <a:rPr lang="en-US" sz="2000" b="1" dirty="0"/>
              <a:t> </a:t>
            </a:r>
            <a:r>
              <a:rPr lang="en-US" sz="2000" b="1" dirty="0" err="1"/>
              <a:t>beurteilen</a:t>
            </a:r>
            <a:r>
              <a:rPr lang="en-US" sz="2000" dirty="0"/>
              <a:t>.</a:t>
            </a:r>
            <a:endParaRPr dirty="0"/>
          </a:p>
          <a:p>
            <a:pPr marL="0" indent="0"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de-DE" sz="2400" dirty="0"/>
          </a:p>
          <a:p>
            <a:pPr>
              <a:buFont typeface="Arial"/>
              <a:buChar char="•"/>
              <a:defRPr/>
            </a:pPr>
            <a:endParaRPr lang="en-US" sz="2400" dirty="0"/>
          </a:p>
        </p:txBody>
      </p:sp>
      <p:sp>
        <p:nvSpPr>
          <p:cNvPr id="6" name="Marcador de pie de página 3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8"/>
            <a:ext cx="2647951" cy="365125"/>
          </a:xfrm>
        </p:spPr>
        <p:txBody>
          <a:bodyPr/>
          <a:lstStyle/>
          <a:p>
            <a:pPr algn="r">
              <a:defRPr/>
            </a:pPr>
            <a:r>
              <a:rPr lang="es-ES">
                <a:solidFill>
                  <a:srgbClr val="CC023B"/>
                </a:solidFill>
              </a:rPr>
              <a:t>Stoffkreisläufe in der Biologie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7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</a:t>
            </a:r>
            <a:fld id="{9DD0088F-7E4A-9C4B-9ED2-72FAF1293163}" type="slidenum">
              <a:rPr lang="es-ES_tradnl"/>
              <a:t>13</a:t>
            </a:fld>
            <a:endParaRPr lang="es-ES_tradnl"/>
          </a:p>
        </p:txBody>
      </p:sp>
      <p:sp>
        <p:nvSpPr>
          <p:cNvPr id="8" name="Pfeil nach unten 8"/>
          <p:cNvSpPr/>
          <p:nvPr/>
        </p:nvSpPr>
        <p:spPr bwMode="auto">
          <a:xfrm>
            <a:off x="4979514" y="831374"/>
            <a:ext cx="298256" cy="5027041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bg1">
                <a:lumMod val="50196"/>
              </a:schemeClr>
            </a:solidFill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9" name="Textfeld 9"/>
          <p:cNvSpPr txBox="1"/>
          <p:nvPr/>
        </p:nvSpPr>
        <p:spPr bwMode="auto">
          <a:xfrm>
            <a:off x="5457477" y="847657"/>
            <a:ext cx="2525545" cy="88807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algn="l">
              <a:defRPr/>
            </a:pPr>
            <a:r>
              <a:rPr lang="en-US" dirty="0" err="1"/>
              <a:t>Atome</a:t>
            </a:r>
            <a:r>
              <a:rPr lang="en-US" i="1" dirty="0"/>
              <a:t> </a:t>
            </a:r>
            <a:r>
              <a:rPr lang="en-US" i="1" dirty="0" err="1"/>
              <a:t>tauschen</a:t>
            </a:r>
            <a:r>
              <a:rPr lang="en-US" i="1" dirty="0"/>
              <a:t> </a:t>
            </a:r>
            <a:endParaRPr dirty="0"/>
          </a:p>
          <a:p>
            <a:pPr algn="l">
              <a:defRPr/>
            </a:pPr>
            <a:r>
              <a:rPr lang="en-US" dirty="0">
                <a:solidFill>
                  <a:schemeClr val="accent6"/>
                </a:solidFill>
              </a:rPr>
              <a:t>O</a:t>
            </a:r>
            <a:r>
              <a:rPr lang="en-US" baseline="-25000" dirty="0"/>
              <a:t>2</a:t>
            </a:r>
            <a:r>
              <a:rPr lang="en-US" dirty="0"/>
              <a:t> -&gt; </a:t>
            </a:r>
            <a:r>
              <a:rPr lang="en-US" dirty="0">
                <a:solidFill>
                  <a:srgbClr val="C00000"/>
                </a:solidFill>
              </a:rPr>
              <a:t>C</a:t>
            </a:r>
            <a:r>
              <a:rPr lang="en-US" dirty="0">
                <a:solidFill>
                  <a:schemeClr val="accent6"/>
                </a:solidFill>
              </a:rPr>
              <a:t>O</a:t>
            </a:r>
            <a:r>
              <a:rPr lang="en-US" baseline="-25000" dirty="0"/>
              <a:t>2</a:t>
            </a:r>
            <a:endParaRPr lang="en-US" dirty="0"/>
          </a:p>
        </p:txBody>
      </p:sp>
      <p:grpSp>
        <p:nvGrpSpPr>
          <p:cNvPr id="10" name="Gruppieren 10"/>
          <p:cNvGrpSpPr/>
          <p:nvPr/>
        </p:nvGrpSpPr>
        <p:grpSpPr bwMode="auto">
          <a:xfrm>
            <a:off x="5364088" y="1521629"/>
            <a:ext cx="2485766" cy="1915697"/>
            <a:chOff x="-174635" y="0"/>
            <a:chExt cx="2485766" cy="1915697"/>
          </a:xfrm>
        </p:grpSpPr>
        <p:grpSp>
          <p:nvGrpSpPr>
            <p:cNvPr id="11" name="Gruppieren 11"/>
            <p:cNvGrpSpPr/>
            <p:nvPr/>
          </p:nvGrpSpPr>
          <p:grpSpPr bwMode="auto">
            <a:xfrm>
              <a:off x="13932" y="0"/>
              <a:ext cx="2175436" cy="1862935"/>
              <a:chOff x="-115038" y="0"/>
              <a:chExt cx="2175436" cy="1862935"/>
            </a:xfrm>
          </p:grpSpPr>
          <p:pic>
            <p:nvPicPr>
              <p:cNvPr id="12" name="Grafik 13"/>
              <p:cNvPicPr>
                <a:picLocks noChangeAspect="1"/>
              </p:cNvPicPr>
              <p:nvPr/>
            </p:nvPicPr>
            <p:blipFill>
              <a:blip r:embed="rId3"/>
              <a:stretch/>
            </p:blipFill>
            <p:spPr bwMode="auto">
              <a:xfrm rot="5400000">
                <a:off x="-87973" y="527625"/>
                <a:ext cx="831373" cy="885503"/>
              </a:xfrm>
              <a:prstGeom prst="rect">
                <a:avLst/>
              </a:prstGeom>
            </p:spPr>
          </p:pic>
          <p:pic>
            <p:nvPicPr>
              <p:cNvPr id="13" name="Grafik 14"/>
              <p:cNvPicPr>
                <a:picLocks noChangeAspect="1"/>
              </p:cNvPicPr>
              <p:nvPr/>
            </p:nvPicPr>
            <p:blipFill>
              <a:blip r:embed="rId4"/>
              <a:stretch/>
            </p:blipFill>
            <p:spPr bwMode="auto">
              <a:xfrm>
                <a:off x="835417" y="526923"/>
                <a:ext cx="1224981" cy="876862"/>
              </a:xfrm>
              <a:prstGeom prst="rect">
                <a:avLst/>
              </a:prstGeom>
            </p:spPr>
          </p:pic>
          <p:sp>
            <p:nvSpPr>
              <p:cNvPr id="14" name="Nach unten gekrümmter Pfeil 15"/>
              <p:cNvSpPr/>
              <p:nvPr/>
            </p:nvSpPr>
            <p:spPr bwMode="auto">
              <a:xfrm>
                <a:off x="327715" y="283290"/>
                <a:ext cx="1108242" cy="157608"/>
              </a:xfrm>
              <a:prstGeom prst="curvedDownArrow">
                <a:avLst>
                  <a:gd name="adj1" fmla="val 25000"/>
                  <a:gd name="adj2" fmla="val 50000"/>
                  <a:gd name="adj3" fmla="val 25000"/>
                </a:avLst>
              </a:prstGeom>
              <a:solidFill>
                <a:schemeClr val="bg1">
                  <a:lumMod val="65000"/>
                </a:schemeClr>
              </a:solidFill>
              <a:ln w="12700" cap="flat" cmpd="sng" algn="ctr">
                <a:solidFill>
                  <a:schemeClr val="bg1">
                    <a:lumMod val="50196"/>
                  </a:schemeClr>
                </a:solidFill>
                <a:prstDash val="solid"/>
                <a:miter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5" name="Nach unten gekrümmter Pfeil 16"/>
              <p:cNvSpPr/>
              <p:nvPr/>
            </p:nvSpPr>
            <p:spPr bwMode="auto">
              <a:xfrm rot="10799989">
                <a:off x="327715" y="1473183"/>
                <a:ext cx="1108242" cy="157608"/>
              </a:xfrm>
              <a:prstGeom prst="curvedDownArrow">
                <a:avLst>
                  <a:gd name="adj1" fmla="val 25000"/>
                  <a:gd name="adj2" fmla="val 50000"/>
                  <a:gd name="adj3" fmla="val 25000"/>
                </a:avLst>
              </a:prstGeom>
              <a:solidFill>
                <a:schemeClr val="bg1">
                  <a:lumMod val="65000"/>
                </a:schemeClr>
              </a:solidFill>
              <a:ln w="12700" cap="flat" cmpd="sng" algn="ctr">
                <a:solidFill>
                  <a:schemeClr val="bg1">
                    <a:lumMod val="50196"/>
                  </a:schemeClr>
                </a:solidFill>
                <a:prstDash val="solid"/>
                <a:miter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de-DE"/>
              </a:p>
            </p:txBody>
          </p:sp>
          <p:sp>
            <p:nvSpPr>
              <p:cNvPr id="16" name="Textfeld 17"/>
              <p:cNvSpPr txBox="1"/>
              <p:nvPr/>
            </p:nvSpPr>
            <p:spPr bwMode="auto">
              <a:xfrm>
                <a:off x="764319" y="0"/>
                <a:ext cx="540267" cy="221551"/>
              </a:xfrm>
              <a:prstGeom prst="rect">
                <a:avLst/>
              </a:prstGeom>
              <a:noFill/>
            </p:spPr>
            <p:txBody>
              <a:bodyPr vertOverflow="overflow" horzOverflow="clip" vert="horz" wrap="square" lIns="91440" tIns="45720" rIns="91440" bIns="45720" numCol="1" spcCol="0" rtlCol="0" fromWordArt="0" anchor="t" anchorCtr="0" forceAA="0" compatLnSpc="0">
                <a:noAutofit/>
              </a:bodyPr>
              <a:lstStyle/>
              <a:p>
                <a:pPr>
                  <a:defRPr/>
                </a:pPr>
                <a:r>
                  <a:rPr sz="1400"/>
                  <a:t>O</a:t>
                </a:r>
                <a:r>
                  <a:rPr sz="1400" baseline="-25000"/>
                  <a:t>2</a:t>
                </a:r>
                <a:endParaRPr sz="1400"/>
              </a:p>
            </p:txBody>
          </p:sp>
          <p:sp>
            <p:nvSpPr>
              <p:cNvPr id="17" name="Textfeld 18"/>
              <p:cNvSpPr txBox="1"/>
              <p:nvPr/>
            </p:nvSpPr>
            <p:spPr bwMode="auto">
              <a:xfrm>
                <a:off x="702403" y="1630792"/>
                <a:ext cx="833092" cy="232143"/>
              </a:xfrm>
              <a:prstGeom prst="rect">
                <a:avLst/>
              </a:prstGeom>
              <a:noFill/>
            </p:spPr>
            <p:txBody>
              <a:bodyPr vertOverflow="overflow" horzOverflow="clip" vert="horz" wrap="square" lIns="91440" tIns="45720" rIns="91440" bIns="45720" numCol="1" spcCol="0" rtlCol="0" fromWordArt="0" anchor="t" anchorCtr="0" forceAA="0" compatLnSpc="0">
                <a:noAutofit/>
              </a:bodyPr>
              <a:lstStyle/>
              <a:p>
                <a:pPr>
                  <a:defRPr/>
                </a:pPr>
                <a:r>
                  <a:rPr sz="1400"/>
                  <a:t>CO</a:t>
                </a:r>
                <a:r>
                  <a:rPr sz="1400" baseline="-25000"/>
                  <a:t>2</a:t>
                </a:r>
                <a:endParaRPr/>
              </a:p>
            </p:txBody>
          </p:sp>
        </p:grpSp>
        <p:sp>
          <p:nvSpPr>
            <p:cNvPr id="18" name="Rechteck 12"/>
            <p:cNvSpPr/>
            <p:nvPr/>
          </p:nvSpPr>
          <p:spPr bwMode="auto">
            <a:xfrm>
              <a:off x="-174635" y="30024"/>
              <a:ext cx="2485766" cy="1885673"/>
            </a:xfrm>
            <a:prstGeom prst="rect">
              <a:avLst/>
            </a:prstGeom>
            <a:noFill/>
            <a:ln w="12700" cap="flat" cmpd="sng" algn="ctr">
              <a:solidFill>
                <a:schemeClr val="bg1">
                  <a:lumMod val="50196"/>
                </a:schemeClr>
              </a:solidFill>
              <a:prstDash val="solid"/>
              <a:miter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</p:grpSp>
      <p:sp>
        <p:nvSpPr>
          <p:cNvPr id="19" name="Textfeld 19"/>
          <p:cNvSpPr txBox="1"/>
          <p:nvPr/>
        </p:nvSpPr>
        <p:spPr bwMode="auto">
          <a:xfrm>
            <a:off x="5310413" y="3611571"/>
            <a:ext cx="3779912" cy="42146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algn="l">
              <a:defRPr/>
            </a:pPr>
            <a:r>
              <a:rPr lang="en-US" i="1" dirty="0"/>
              <a:t>Verfolgung der Materie</a:t>
            </a:r>
            <a:endParaRPr dirty="0"/>
          </a:p>
          <a:p>
            <a:pPr>
              <a:defRPr/>
            </a:pPr>
            <a:r>
              <a:rPr lang="en-US" i="1" dirty="0"/>
              <a:t>6</a:t>
            </a:r>
            <a:r>
              <a:rPr lang="en-US" i="1" dirty="0">
                <a:solidFill>
                  <a:srgbClr val="00B0F0"/>
                </a:solidFill>
              </a:rPr>
              <a:t>H</a:t>
            </a:r>
            <a:r>
              <a:rPr lang="en-US" i="1" baseline="-25000" dirty="0"/>
              <a:t>2</a:t>
            </a:r>
            <a:r>
              <a:rPr lang="en-US" i="1" dirty="0">
                <a:solidFill>
                  <a:schemeClr val="accent6"/>
                </a:solidFill>
              </a:rPr>
              <a:t>O</a:t>
            </a:r>
            <a:r>
              <a:rPr lang="en-US" i="1" dirty="0"/>
              <a:t> + 6</a:t>
            </a:r>
            <a:r>
              <a:rPr lang="en-US" i="1" dirty="0">
                <a:solidFill>
                  <a:srgbClr val="C00000"/>
                </a:solidFill>
              </a:rPr>
              <a:t>C</a:t>
            </a:r>
            <a:r>
              <a:rPr lang="en-US" i="1" dirty="0">
                <a:solidFill>
                  <a:schemeClr val="accent6"/>
                </a:solidFill>
              </a:rPr>
              <a:t>O</a:t>
            </a:r>
            <a:r>
              <a:rPr lang="en-US" i="1" baseline="-25000" dirty="0"/>
              <a:t>2 </a:t>
            </a:r>
            <a:r>
              <a:rPr lang="en-US" i="1" dirty="0"/>
              <a:t> -&gt; </a:t>
            </a:r>
            <a:r>
              <a:rPr lang="en-US" i="1" dirty="0">
                <a:solidFill>
                  <a:schemeClr val="accent2"/>
                </a:solidFill>
              </a:rPr>
              <a:t>C</a:t>
            </a:r>
            <a:r>
              <a:rPr lang="en-US" i="1" baseline="-25000" dirty="0"/>
              <a:t>6</a:t>
            </a:r>
            <a:r>
              <a:rPr lang="en-US" i="1" dirty="0">
                <a:solidFill>
                  <a:srgbClr val="00B0F0"/>
                </a:solidFill>
              </a:rPr>
              <a:t>H</a:t>
            </a:r>
            <a:r>
              <a:rPr lang="en-US" i="1" baseline="-25000" dirty="0"/>
              <a:t>12</a:t>
            </a:r>
            <a:r>
              <a:rPr lang="en-US" i="1" dirty="0">
                <a:solidFill>
                  <a:schemeClr val="accent6"/>
                </a:solidFill>
              </a:rPr>
              <a:t>O</a:t>
            </a:r>
            <a:r>
              <a:rPr lang="en-US" i="1" baseline="-25000" dirty="0"/>
              <a:t>6</a:t>
            </a:r>
            <a:r>
              <a:rPr lang="en-US" i="1" dirty="0"/>
              <a:t> + 6</a:t>
            </a:r>
            <a:r>
              <a:rPr lang="en-US" i="1" dirty="0">
                <a:solidFill>
                  <a:schemeClr val="accent6"/>
                </a:solidFill>
              </a:rPr>
              <a:t>O</a:t>
            </a:r>
            <a:r>
              <a:rPr lang="en-US" i="1" baseline="-25000" dirty="0"/>
              <a:t>2</a:t>
            </a:r>
            <a:endParaRPr lang="en-US" i="1" dirty="0"/>
          </a:p>
        </p:txBody>
      </p:sp>
      <p:grpSp>
        <p:nvGrpSpPr>
          <p:cNvPr id="20" name="Gruppieren 20"/>
          <p:cNvGrpSpPr/>
          <p:nvPr/>
        </p:nvGrpSpPr>
        <p:grpSpPr bwMode="auto">
          <a:xfrm>
            <a:off x="5751136" y="4382408"/>
            <a:ext cx="1999857" cy="1427806"/>
            <a:chOff x="0" y="0"/>
            <a:chExt cx="2623345" cy="1941597"/>
          </a:xfrm>
        </p:grpSpPr>
        <p:pic>
          <p:nvPicPr>
            <p:cNvPr id="21" name="Grafik 21"/>
            <p:cNvPicPr>
              <a:picLocks noChangeAspect="1"/>
            </p:cNvPicPr>
            <p:nvPr/>
          </p:nvPicPr>
          <p:blipFill>
            <a:blip r:embed="rId5"/>
            <a:stretch/>
          </p:blipFill>
          <p:spPr bwMode="auto">
            <a:xfrm>
              <a:off x="106109" y="81779"/>
              <a:ext cx="2340712" cy="1778038"/>
            </a:xfrm>
            <a:prstGeom prst="rect">
              <a:avLst/>
            </a:prstGeom>
          </p:spPr>
        </p:pic>
        <p:sp>
          <p:nvSpPr>
            <p:cNvPr id="22" name="Rechteck 22"/>
            <p:cNvSpPr/>
            <p:nvPr/>
          </p:nvSpPr>
          <p:spPr bwMode="auto">
            <a:xfrm>
              <a:off x="0" y="0"/>
              <a:ext cx="2623345" cy="1941597"/>
            </a:xfrm>
            <a:prstGeom prst="rect">
              <a:avLst/>
            </a:prstGeom>
            <a:noFill/>
            <a:ln w="12700" cap="flat" cmpd="sng" algn="ctr">
              <a:solidFill>
                <a:schemeClr val="bg1">
                  <a:lumMod val="50196"/>
                </a:schemeClr>
              </a:solidFill>
              <a:prstDash val="solid"/>
              <a:miter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</p:grpSp>
      <p:sp>
        <p:nvSpPr>
          <p:cNvPr id="23" name="Textfeld 22"/>
          <p:cNvSpPr txBox="1"/>
          <p:nvPr/>
        </p:nvSpPr>
        <p:spPr bwMode="auto">
          <a:xfrm>
            <a:off x="6762411" y="5798764"/>
            <a:ext cx="11795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/>
              <a:t>© Elisabeth Carli</a:t>
            </a:r>
          </a:p>
        </p:txBody>
      </p:sp>
      <p:sp>
        <p:nvSpPr>
          <p:cNvPr id="24" name="Textfeld 23"/>
          <p:cNvSpPr txBox="1"/>
          <p:nvPr/>
        </p:nvSpPr>
        <p:spPr bwMode="auto">
          <a:xfrm>
            <a:off x="6883525" y="3444702"/>
            <a:ext cx="11795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/>
              <a:t>© Elisabeth Carli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en-US" dirty="0" err="1"/>
              <a:t>Materialkreisläufe</a:t>
            </a:r>
            <a:br>
              <a:rPr lang="en-US" dirty="0"/>
            </a:br>
            <a:r>
              <a:rPr lang="en-US" sz="1800" b="0" dirty="0"/>
              <a:t>Von </a:t>
            </a:r>
            <a:r>
              <a:rPr lang="en-US" sz="1800" b="0" dirty="0" err="1"/>
              <a:t>abstrakten</a:t>
            </a:r>
            <a:r>
              <a:rPr lang="en-US" sz="1800" b="0" dirty="0"/>
              <a:t> </a:t>
            </a:r>
            <a:r>
              <a:rPr lang="en-US" sz="1800" b="0" dirty="0" err="1"/>
              <a:t>Darstellungen</a:t>
            </a:r>
            <a:r>
              <a:rPr lang="en-US" sz="1800" b="0" dirty="0"/>
              <a:t> </a:t>
            </a:r>
            <a:r>
              <a:rPr lang="en-US" sz="1800" b="0" dirty="0" err="1"/>
              <a:t>zur</a:t>
            </a:r>
            <a:r>
              <a:rPr lang="en-US" sz="1800" b="0" dirty="0"/>
              <a:t> </a:t>
            </a:r>
            <a:r>
              <a:rPr lang="en-US" sz="1800" b="0" dirty="0" err="1"/>
              <a:t>konkreten</a:t>
            </a:r>
            <a:r>
              <a:rPr lang="en-US" sz="1800" b="0" dirty="0"/>
              <a:t> </a:t>
            </a:r>
            <a:r>
              <a:rPr lang="en-US" sz="1800" b="0" dirty="0" err="1"/>
              <a:t>Erfahrung</a:t>
            </a:r>
            <a:endParaRPr lang="de-AT" sz="180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</a:t>
            </a:r>
            <a:fld id="{9DD0088F-7E4A-9C4B-9ED2-72FAF1293163}" type="slidenum">
              <a:rPr lang="es-ES_tradnl"/>
              <a:t>14</a:t>
            </a:fld>
            <a:endParaRPr lang="es-ES_tradnl"/>
          </a:p>
        </p:txBody>
      </p:sp>
      <p:sp>
        <p:nvSpPr>
          <p:cNvPr id="7" name="Marcador de contenido 2"/>
          <p:cNvSpPr>
            <a:spLocks noGrp="1"/>
          </p:cNvSpPr>
          <p:nvPr>
            <p:ph sz="half" idx="1"/>
          </p:nvPr>
        </p:nvSpPr>
        <p:spPr bwMode="auto">
          <a:xfrm>
            <a:off x="350357" y="1772817"/>
            <a:ext cx="4216008" cy="177658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599"/>
              </a:spcAft>
              <a:buClr>
                <a:srgbClr val="A0B051"/>
              </a:buClr>
              <a:buNone/>
              <a:defRPr/>
            </a:pPr>
            <a:r>
              <a:rPr lang="en-US" sz="1600" dirty="0" err="1"/>
              <a:t>Schulbuch</a:t>
            </a:r>
            <a:r>
              <a:rPr lang="en-US" sz="1600" dirty="0"/>
              <a:t>: </a:t>
            </a:r>
            <a:r>
              <a:rPr lang="en-US" sz="1600" dirty="0" err="1"/>
              <a:t>Schematische</a:t>
            </a:r>
            <a:r>
              <a:rPr lang="en-US" sz="1600" dirty="0"/>
              <a:t>, </a:t>
            </a:r>
            <a:r>
              <a:rPr lang="en-US" sz="1600" dirty="0" err="1"/>
              <a:t>reduzierte</a:t>
            </a:r>
            <a:r>
              <a:rPr lang="en-US" sz="1600" dirty="0"/>
              <a:t> </a:t>
            </a:r>
            <a:r>
              <a:rPr lang="en-US" sz="1600" dirty="0" err="1"/>
              <a:t>Darstellung</a:t>
            </a:r>
            <a:endParaRPr dirty="0"/>
          </a:p>
          <a:p>
            <a:pPr marL="0" indent="0">
              <a:spcBef>
                <a:spcPts val="0"/>
              </a:spcBef>
              <a:spcAft>
                <a:spcPts val="599"/>
              </a:spcAft>
              <a:buClr>
                <a:srgbClr val="A0B051"/>
              </a:buClr>
              <a:buNone/>
              <a:defRPr/>
            </a:pPr>
            <a:r>
              <a:rPr lang="en-US" sz="1800" dirty="0" err="1"/>
              <a:t>Herausforderung</a:t>
            </a:r>
            <a:r>
              <a:rPr lang="en-US" sz="1800" dirty="0"/>
              <a:t> für </a:t>
            </a:r>
            <a:r>
              <a:rPr lang="en-US" sz="1800" dirty="0" err="1"/>
              <a:t>Schüler:innen</a:t>
            </a:r>
            <a:r>
              <a:rPr lang="en-US" sz="1800" dirty="0"/>
              <a:t>: </a:t>
            </a:r>
            <a:r>
              <a:rPr lang="en-US" sz="1800" dirty="0" err="1"/>
              <a:t>Schematische</a:t>
            </a:r>
            <a:r>
              <a:rPr lang="en-US" sz="1800" dirty="0"/>
              <a:t> </a:t>
            </a:r>
            <a:r>
              <a:rPr lang="en-US" sz="1800" dirty="0" err="1"/>
              <a:t>Darstellungen</a:t>
            </a:r>
            <a:r>
              <a:rPr lang="en-US" sz="1800" dirty="0"/>
              <a:t> verstehen und </a:t>
            </a:r>
            <a:r>
              <a:rPr lang="en-US" sz="1800" dirty="0" err="1"/>
              <a:t>interpretieren</a:t>
            </a:r>
            <a:r>
              <a:rPr lang="en-US" sz="1800" dirty="0"/>
              <a:t> und </a:t>
            </a:r>
            <a:r>
              <a:rPr lang="en-US" sz="1800" dirty="0" err="1"/>
              <a:t>eine</a:t>
            </a:r>
            <a:r>
              <a:rPr lang="en-US" sz="1800" dirty="0"/>
              <a:t> Verbindung </a:t>
            </a:r>
            <a:r>
              <a:rPr lang="en-US" sz="1800" dirty="0" err="1"/>
              <a:t>zu</a:t>
            </a:r>
            <a:r>
              <a:rPr lang="en-US" sz="1800" dirty="0"/>
              <a:t> </a:t>
            </a:r>
            <a:r>
              <a:rPr lang="en-US" sz="1800" dirty="0" err="1"/>
              <a:t>realen</a:t>
            </a:r>
            <a:r>
              <a:rPr lang="en-US" sz="1800" dirty="0"/>
              <a:t> </a:t>
            </a:r>
            <a:r>
              <a:rPr lang="en-US" sz="1800" dirty="0" err="1"/>
              <a:t>Objekten</a:t>
            </a:r>
            <a:r>
              <a:rPr lang="en-US" sz="1800" dirty="0"/>
              <a:t> </a:t>
            </a:r>
            <a:r>
              <a:rPr lang="en-US" sz="1800" dirty="0" err="1"/>
              <a:t>herstellen</a:t>
            </a:r>
            <a:endParaRPr dirty="0"/>
          </a:p>
          <a:p>
            <a:pPr marL="0" indent="0">
              <a:spcBef>
                <a:spcPts val="0"/>
              </a:spcBef>
              <a:spcAft>
                <a:spcPts val="599"/>
              </a:spcAft>
              <a:buClr>
                <a:srgbClr val="A0B051"/>
              </a:buClr>
              <a:buNone/>
              <a:defRPr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599"/>
              </a:spcAft>
              <a:buClr>
                <a:srgbClr val="A0B051"/>
              </a:buClr>
              <a:buNone/>
              <a:defRPr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599"/>
              </a:spcAft>
              <a:buClr>
                <a:srgbClr val="A0B051"/>
              </a:buClr>
              <a:buNone/>
              <a:defRPr/>
            </a:pPr>
            <a:endParaRPr lang="en-US" sz="2400" dirty="0"/>
          </a:p>
        </p:txBody>
      </p:sp>
      <p:cxnSp>
        <p:nvCxnSpPr>
          <p:cNvPr id="8" name="Gerader Verbinder 10"/>
          <p:cNvCxnSpPr>
            <a:cxnSpLocks/>
          </p:cNvCxnSpPr>
          <p:nvPr/>
        </p:nvCxnSpPr>
        <p:spPr bwMode="auto">
          <a:xfrm>
            <a:off x="302569" y="2060848"/>
            <a:ext cx="419742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50356" y="4215650"/>
            <a:ext cx="4216009" cy="1776581"/>
          </a:xfrm>
          <a:prstGeom prst="rect">
            <a:avLst/>
          </a:prstGeom>
        </p:spPr>
      </p:pic>
      <p:cxnSp>
        <p:nvCxnSpPr>
          <p:cNvPr id="10" name="Gerader Verbinder 12"/>
          <p:cNvCxnSpPr>
            <a:cxnSpLocks/>
          </p:cNvCxnSpPr>
          <p:nvPr/>
        </p:nvCxnSpPr>
        <p:spPr bwMode="auto">
          <a:xfrm>
            <a:off x="4788024" y="2060848"/>
            <a:ext cx="381642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feld 11"/>
          <p:cNvSpPr>
            <a:spLocks noGrp="1"/>
          </p:cNvSpPr>
          <p:nvPr>
            <p:ph sz="half" idx="2"/>
          </p:nvPr>
        </p:nvSpPr>
        <p:spPr bwMode="auto">
          <a:xfrm>
            <a:off x="4709864" y="176454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defRPr/>
            </a:pPr>
            <a:r>
              <a:rPr lang="de-AT" sz="1600" dirty="0"/>
              <a:t>Schulgarten: reale Objekte</a:t>
            </a:r>
          </a:p>
          <a:p>
            <a:pPr marL="0" indent="0">
              <a:buNone/>
              <a:defRPr/>
            </a:pPr>
            <a:endParaRPr lang="de-AT" sz="1600" dirty="0"/>
          </a:p>
          <a:p>
            <a:pPr marL="0" indent="0">
              <a:buNone/>
              <a:defRPr/>
            </a:pPr>
            <a:endParaRPr lang="de-AT" sz="1600" dirty="0"/>
          </a:p>
          <a:p>
            <a:pPr marL="0" indent="0">
              <a:buNone/>
              <a:defRPr/>
            </a:pPr>
            <a:endParaRPr lang="de-AT" sz="1600" dirty="0"/>
          </a:p>
          <a:p>
            <a:pPr marL="0" indent="0">
              <a:buNone/>
              <a:defRPr/>
            </a:pPr>
            <a:endParaRPr lang="de-AT" sz="1600" dirty="0"/>
          </a:p>
        </p:txBody>
      </p:sp>
      <p:sp>
        <p:nvSpPr>
          <p:cNvPr id="12" name="Textfeld 9"/>
          <p:cNvSpPr/>
          <p:nvPr/>
        </p:nvSpPr>
        <p:spPr bwMode="auto">
          <a:xfrm>
            <a:off x="4716016" y="2112749"/>
            <a:ext cx="4175947" cy="11681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defRPr/>
            </a:pPr>
            <a:r>
              <a:rPr lang="en-US" dirty="0" err="1"/>
              <a:t>Hilfestellung</a:t>
            </a:r>
            <a:r>
              <a:rPr lang="en-US" dirty="0"/>
              <a:t> für </a:t>
            </a:r>
            <a:r>
              <a:rPr lang="en-US" dirty="0" err="1"/>
              <a:t>Schüler:innen</a:t>
            </a:r>
            <a:r>
              <a:rPr lang="en-US" dirty="0"/>
              <a:t>: Verbindung </a:t>
            </a:r>
            <a:r>
              <a:rPr lang="en-US" dirty="0" err="1"/>
              <a:t>zwischen</a:t>
            </a:r>
            <a:r>
              <a:rPr lang="en-US" dirty="0"/>
              <a:t> </a:t>
            </a:r>
            <a:r>
              <a:rPr lang="en-US" dirty="0" err="1"/>
              <a:t>schematischen</a:t>
            </a:r>
            <a:r>
              <a:rPr lang="en-US" dirty="0"/>
              <a:t> </a:t>
            </a:r>
            <a:r>
              <a:rPr lang="en-US" dirty="0" err="1"/>
              <a:t>Darstellungen</a:t>
            </a:r>
            <a:r>
              <a:rPr lang="en-US" dirty="0"/>
              <a:t> </a:t>
            </a:r>
            <a:r>
              <a:rPr lang="en-US" dirty="0" err="1"/>
              <a:t>oder</a:t>
            </a:r>
            <a:r>
              <a:rPr lang="en-US" dirty="0"/>
              <a:t> </a:t>
            </a:r>
            <a:r>
              <a:rPr lang="en-US" dirty="0" err="1"/>
              <a:t>Modellen</a:t>
            </a:r>
            <a:r>
              <a:rPr lang="en-US" dirty="0"/>
              <a:t> und </a:t>
            </a:r>
            <a:r>
              <a:rPr lang="en-US" dirty="0" err="1"/>
              <a:t>realen</a:t>
            </a:r>
            <a:r>
              <a:rPr lang="en-US" dirty="0"/>
              <a:t> </a:t>
            </a:r>
            <a:r>
              <a:rPr lang="en-US" dirty="0" err="1"/>
              <a:t>Objekten</a:t>
            </a:r>
            <a:r>
              <a:rPr lang="en-US" dirty="0"/>
              <a:t> </a:t>
            </a:r>
            <a:r>
              <a:rPr lang="en-US" dirty="0" err="1"/>
              <a:t>gemeinsam</a:t>
            </a:r>
            <a:r>
              <a:rPr lang="en-US" dirty="0"/>
              <a:t> </a:t>
            </a:r>
            <a:r>
              <a:rPr lang="en-US" dirty="0" err="1"/>
              <a:t>herstellen</a:t>
            </a:r>
            <a:r>
              <a:rPr lang="en-US" dirty="0"/>
              <a:t> 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endParaRPr dirty="0"/>
          </a:p>
        </p:txBody>
      </p:sp>
      <p:pic>
        <p:nvPicPr>
          <p:cNvPr id="13" name="Grafik 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699977" y="4215651"/>
            <a:ext cx="4264511" cy="1800514"/>
          </a:xfrm>
          <a:prstGeom prst="rect">
            <a:avLst/>
          </a:prstGeom>
        </p:spPr>
      </p:pic>
      <p:sp>
        <p:nvSpPr>
          <p:cNvPr id="14" name="Nach links gekrümmter Pfeil 16"/>
          <p:cNvSpPr/>
          <p:nvPr/>
        </p:nvSpPr>
        <p:spPr bwMode="auto">
          <a:xfrm rot="16199969">
            <a:off x="4286477" y="2615287"/>
            <a:ext cx="604027" cy="2210912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>
              <a:solidFill>
                <a:schemeClr val="tx1"/>
              </a:solidFill>
            </a:endParaRPr>
          </a:p>
        </p:txBody>
      </p:sp>
      <p:sp>
        <p:nvSpPr>
          <p:cNvPr id="439347401" name="Marcador de pie de página 3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7"/>
            <a:ext cx="2647949" cy="365124"/>
          </a:xfrm>
        </p:spPr>
        <p:txBody>
          <a:bodyPr/>
          <a:lstStyle/>
          <a:p>
            <a:pPr algn="r">
              <a:defRPr/>
            </a:pPr>
            <a:r>
              <a:rPr lang="es-ES">
                <a:solidFill>
                  <a:srgbClr val="CC023B"/>
                </a:solidFill>
              </a:rPr>
              <a:t>Stoffkreisläufe in der Biologie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15" name="Textfeld 14"/>
          <p:cNvSpPr txBox="1"/>
          <p:nvPr/>
        </p:nvSpPr>
        <p:spPr bwMode="auto">
          <a:xfrm>
            <a:off x="4146909" y="6015395"/>
            <a:ext cx="11795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/>
              <a:t>© Elisabeth Carli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Foliennummernplatzhalter 5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</a:t>
            </a:r>
            <a:fld id="{9DD0088F-7E4A-9C4B-9ED2-72FAF1293163}" type="slidenum">
              <a:rPr lang="es-ES_tradnl"/>
              <a:t>15</a:t>
            </a:fld>
            <a:endParaRPr lang="es-ES_tradnl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en-US" dirty="0" err="1"/>
              <a:t>Materialkreisläufe</a:t>
            </a:r>
            <a:br>
              <a:rPr lang="en-US" dirty="0"/>
            </a:br>
            <a:r>
              <a:rPr lang="en-US" sz="1800" b="0" dirty="0"/>
              <a:t>Von </a:t>
            </a:r>
            <a:r>
              <a:rPr lang="en-US" sz="1800" b="0" dirty="0" err="1"/>
              <a:t>abstrakten</a:t>
            </a:r>
            <a:r>
              <a:rPr lang="en-US" sz="1800" b="0" dirty="0"/>
              <a:t> </a:t>
            </a:r>
            <a:r>
              <a:rPr lang="en-US" sz="1800" b="0" dirty="0" err="1"/>
              <a:t>Darstellungen</a:t>
            </a:r>
            <a:r>
              <a:rPr lang="en-US" sz="1800" b="0" dirty="0"/>
              <a:t> </a:t>
            </a:r>
            <a:r>
              <a:rPr lang="en-US" sz="1800" b="0" dirty="0" err="1"/>
              <a:t>zur</a:t>
            </a:r>
            <a:r>
              <a:rPr lang="en-US" sz="1800" b="0" dirty="0"/>
              <a:t> </a:t>
            </a:r>
            <a:r>
              <a:rPr lang="en-US" sz="1800" b="0" dirty="0" err="1"/>
              <a:t>konkreten</a:t>
            </a:r>
            <a:r>
              <a:rPr lang="en-US" sz="1800" b="0" dirty="0"/>
              <a:t> </a:t>
            </a:r>
            <a:r>
              <a:rPr lang="en-US" sz="1800" b="0" dirty="0" err="1"/>
              <a:t>Erfahrung</a:t>
            </a:r>
            <a:endParaRPr lang="de-AT" sz="1800" dirty="0"/>
          </a:p>
        </p:txBody>
      </p:sp>
      <p:pic>
        <p:nvPicPr>
          <p:cNvPr id="7" name="Grafik 7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05422" y="1484784"/>
            <a:ext cx="8114679" cy="4358824"/>
          </a:xfrm>
          <a:prstGeom prst="rect">
            <a:avLst/>
          </a:prstGeom>
        </p:spPr>
      </p:pic>
      <p:sp>
        <p:nvSpPr>
          <p:cNvPr id="726723915" name="Marcador de pie de página 3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7"/>
            <a:ext cx="2647949" cy="365124"/>
          </a:xfrm>
        </p:spPr>
        <p:txBody>
          <a:bodyPr/>
          <a:lstStyle/>
          <a:p>
            <a:pPr algn="r">
              <a:defRPr/>
            </a:pPr>
            <a:r>
              <a:rPr lang="es-ES">
                <a:solidFill>
                  <a:srgbClr val="CC023B"/>
                </a:solidFill>
              </a:rPr>
              <a:t>Stoffkreisläufe in der Biologie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8" name="Textfeld 7"/>
          <p:cNvSpPr txBox="1"/>
          <p:nvPr/>
        </p:nvSpPr>
        <p:spPr bwMode="auto">
          <a:xfrm>
            <a:off x="3982209" y="5843608"/>
            <a:ext cx="11795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/>
              <a:t>© Elisabeth Carli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Stoffkreisläufe &lt;&gt; Nachhaltige Entwicklung</a:t>
            </a:r>
            <a:endParaRPr lang="de-AT"/>
          </a:p>
        </p:txBody>
      </p:sp>
      <p:sp>
        <p:nvSpPr>
          <p:cNvPr id="6" name="Foliennummernplatzhalter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</a:t>
            </a:r>
            <a:fld id="{9DD0088F-7E4A-9C4B-9ED2-72FAF1293163}" type="slidenum">
              <a:rPr lang="es-ES_tradnl"/>
              <a:t>16</a:t>
            </a:fld>
            <a:endParaRPr lang="es-ES_tradnl"/>
          </a:p>
        </p:txBody>
      </p:sp>
      <p:pic>
        <p:nvPicPr>
          <p:cNvPr id="7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1447800"/>
            <a:ext cx="9107924" cy="4384983"/>
          </a:xfrm>
          <a:prstGeom prst="rect">
            <a:avLst/>
          </a:prstGeom>
        </p:spPr>
      </p:pic>
      <p:sp>
        <p:nvSpPr>
          <p:cNvPr id="8" name="Textfeld 6"/>
          <p:cNvSpPr txBox="1"/>
          <p:nvPr/>
        </p:nvSpPr>
        <p:spPr bwMode="auto">
          <a:xfrm>
            <a:off x="0" y="5733256"/>
            <a:ext cx="79208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AT" sz="1000" dirty="0"/>
              <a:t>© Stockholmer Resilienz-Zentrum</a:t>
            </a:r>
          </a:p>
          <a:p>
            <a:pPr>
              <a:defRPr/>
            </a:pPr>
            <a:r>
              <a:rPr lang="de-AT" sz="1000" dirty="0" err="1"/>
              <a:t> abgeleitet von: </a:t>
            </a:r>
            <a:r>
              <a:rPr lang="de-DE" sz="1000" dirty="0">
                <a:latin typeface="Calibri"/>
              </a:rPr>
              <a:t>https://www.stockholmresilience.org/research/planetary-boundaries/the-nine-planetary-boundaries.html</a:t>
            </a:r>
            <a:endParaRPr sz="1000" dirty="0"/>
          </a:p>
          <a:p>
            <a:pPr>
              <a:defRPr/>
            </a:pPr>
            <a:r>
              <a:rPr lang="de-AT" sz="1000" dirty="0"/>
              <a:t>  </a:t>
            </a:r>
          </a:p>
        </p:txBody>
      </p:sp>
      <p:sp>
        <p:nvSpPr>
          <p:cNvPr id="1676096453" name="Marcador de pie de página 3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7"/>
            <a:ext cx="2647949" cy="365124"/>
          </a:xfrm>
        </p:spPr>
        <p:txBody>
          <a:bodyPr/>
          <a:lstStyle/>
          <a:p>
            <a:pPr algn="r">
              <a:defRPr/>
            </a:pPr>
            <a:r>
              <a:rPr lang="es-ES">
                <a:solidFill>
                  <a:srgbClr val="CC023B"/>
                </a:solidFill>
              </a:rPr>
              <a:t>Stoffkreisläufe in der Biologie</a:t>
            </a:r>
            <a:endParaRPr lang="es-ES_tradnl">
              <a:solidFill>
                <a:srgbClr val="CC02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0584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Bildung für nachhaltige Entwicklung</a:t>
            </a:r>
            <a:endParaRPr lang="de-AT"/>
          </a:p>
        </p:txBody>
      </p:sp>
      <p:sp>
        <p:nvSpPr>
          <p:cNvPr id="5" name="AutoShape 2" descr="data:image/png;base64,iVBORw0KGgoAAAANSUhEUgAAAyQAAAA3CAYAAAD9oI6sAAAAAXNSR0IArs4c6QAAIABJREFUeF7tnXucHGWV93+neibJJITLS5AAAgZdlvByJ7pcVFBZEKYHQQmCkO4OICu+AnITBbqmpwbk4gUEVhQx6Zpw0ywC6epEXBBeVFhQdGWFoLACK/erIWGSzEzX2c/T092pqqnqrprpmukZTn0++SPTT9Vznu9znst5LucQ5BECQkAICAEhIASEgBAQAkJACEwQAZqgfCVbISAEhIAQEAJCQAgIASEgBIQAxCARJRACQkAICAEhIASEgBAQAkJgwgiIQTJh6CVjISAEhIAQEAJCQAgIASEgBMQgER0QAkJACAgBISAEhIAQEAJCYMIIiEEyYeglYyEgBISAEBACQkAICAEhIATEIBEdEAJCQAgIASEgBISAEBACQmDCCIhBMmHoJWMhIASEgBAQAkJACAgBISAExCARHRACQkAICAEhIASEgBAQAkJgwgiIQTJh6CVjISAEhIAQEAJCQAgIASEgBMQgER0QAkJACAgBISAEhIAQEAJCYMIIiEEyYeglYyEgBISAEBACQkAICAEhIATEIBEdEAJCQAgIASEgBISAEBACQmDCCIhBMmHoJWMhIASEgBAQAkJACAgBISAExCCJSQeSqexXQHSd6/OEn1h544SYsmz5zx6Vye6psXYWwIcA2B7AdADvAngVhPOtvFFo+UK8xwUUvX6PK4AUXwh4CEifICohBIRAMwiIQdIMij7fkE7aDaUzoy/UGLcw0O6HnJi/WOjrvSmm6pDPNomA6HWTQMpnhMAUISB9whSpSCmGEJhgApEMkq6MfgUzLvSTmYHfFE3joyHLQ11p/UUGtvP9FvGJxXzv7SG/1ZLJpJPeVC2HnX7hFjM2Tv8bgNlBlSUGydjVOJnWrwfw/8b+JfcXbJs+vHJZz+/UX0Wvm013Yr6XTOuLASyp5P6uZRqbTYwk4XKtN/aE+4InFaHHyhu5Ub0rL7kISJ8gCiEEhEAzCDTNIAFg26TtsDKfe6WRYMlU9kAQPRSUjsUgaYRwUv3emcmeQEy3eYTeQKSdODTIvyxp75ZmtGvaiiVXrZ1UBWsxYcUgabEKaWFxkulsAaCkGCQtXEmTRDQxSCZJRYmYQqDFCTTTIAGIz7DyvT9oVOZkuvtKgL82lQ2SRgzeS78n09lLAOp1lplBPy2aPZ9/L3GIu6xikMRNeGp8f+HC3GbrZ9qvA5ghBsnUqFMphRAQAkJgshNoqkHCwL8XTePwRlCSKf0pEP5RDJJGpKbG751p/VICLnYbJLi6aBrnTo0StkYpxCBpjXpodSm60tnjGfQTh5xyZKvVK03kEwJCQAhMcQLNMEheAPB+xYmAQXtwYNvirVe8HcStc9El80nTnnT8/iKAHVyT1SlwZGuK602k4vkZJAC+Y5nG+ZE+JInHRKAzlT2ZiJZ5PrLRMo3qSnnD78vxjIaIWj5BMt19G8BOb3+T0yBh/NHqM/ZpeeAioBAQAkJACDQkMHaDhPATMBxHbzhtmb19gQZJKnsREV1W/Z2Yf8ZEn41qkByTyW1ZskvHMdGnAewFYA4BmzHwFoDXwfQoa/zzV6a9ctdjN9446CdPMp29E6BjXHmHOEqk8h7i8pGHNo/cHy/me3+l/hZ24pZMdV8O4q+7v0OfK+Z7fqb+1rkotwdpfDbAn6wYfhsA/A2gok10dZg7O+o7XZncbjbbpwM4goYNSE19hxj3ljT+0cp8739V5L4PRCqv2qMlaIcVS3peaqhNjgRdmWyGmZaGfad6qb0ej6NOvXjnxFDiWwwcBmAmCA9YeUPVv+/TDB2pfrhRPSVT+rEg/jJACwiYxcqVMeN+Ir6yYPY+4RQweUp2b5ToAgAfqdRpPwFPgHBTIW94DYawCBumi80gAd1umT0nKgGOTnXvVSI+i4BPOPT1f4hQpLahq1fc9M1XGwpaSdC1OLefbdsnE3AwgHkEbMnAGgJeZtD9tm3funJZ7yNhv6fSNUsnRqOnXSndYELWJW+ISfXRp120rT3Y9vLwmo+jXTLvt6Kv9w9hyp9M698GcF6YtKjjnrxZ/ELJ4epPfByqhGDXKJ/kou6doLHq+zZ3pq3nZKPr9NxM3mj/Semk6/tE37XyPTXG/jrC5xTzvdeo9zoX6UdoGp3M4H+quEFX49RzAN/RzkM33Nl3+ZuN5K/+3oy2MhqdVvmHHev8yjJWuRv1y80aP8t92ymX/KM9pJ0AKo8/qu7nABhQbusJ9B/M/LMFu2h353I5ezzrLWxekk4ItDqBsRskwFcAKO8+5YcJdxfzhmuS74SQTOuPAvhw9W8EvoBB33KmaXCpnbrS2fMYdBGArUIAfpaACwqmcYc3rc/RBZVkzbrntTkPPJAbCvq238SOgeeKprGLQhClk/a7X1EdDDsz+pnEuBpAIkCWNTa0o1eauQfrcejMZL9KTFcCmBaQzga42zJ7L02m9dUAdnOm2zB945b33njlmhCsa0lGbZD43TchPnWaPXT3ILWrydeOtUwYf7b6DJesld+apiPVvOrVUzKl3wjCFwP4bLShHV6tI8UFTDcGuT8G6PYF8+ikKINa2HqJyyAh0M0Fs2dRV1o/hwHVloP09e82tM800tfyBHwgsQRERzUuG/WVhnDmqlt63mmQtqk64XsvqoGeHpPJfWCI7b96DYs20ubdlc89FyR/QFv6k2UaezbmM5yiCQZJU/mFlbuaztfLVhMMEvX9AL5vt9vabncuy73mlTXgDuTjpc3f/siq667bWJM5rV/MwKWe9y8fsPsvm6Z13O5wKuCH4yUNfPwKs/c39Vg1s62MRqejjHXOcjRL7vEYP8t3rjr4eyBO1+nbqsVbbduUqnolDKq7ZpU/ajuS9EKglQmM2SDRmPdjokccE6z1NF2bU7gx1z+iI09dvAMoody/VvN9hoi7mekWZ9ogg+TQTG7GZmzfDOBzUaEScEnBNGo7M+r9hQvP6Vg/c7YacFwuL5nxyWKfcX9QHsl0djlAx7lkBi4rmsYltQlsyMCIXens+V6DDMznEdHLDNwaopzvaAmaH7SDkcxkvwSmG0J8B8zIaITLve6Y15HW8UA+p3ZmQj+jNkgy+gVgXOXRh3M0m3ZhwpkuAXwMkmbryKbJhX89lX8n+k4DMG+18+Cug2jbFURqBy1owj78OfAFBbNXrWg39YnRILmRwcooVm2z0VNXXyu7YA8HuQQP+PivOvrXHrF8+dXr/X6PQyeSo9TTzrT+CwL+2SknAecWTEMtPPg+fv0NCF+z8oZrIace+LEYJHHwa6Qk3t/jNEhUXn675WC61errOckpy3BwV/q9Z3d8A9vah4vLcmrXpPb49e3EuI6Jt/OOHwE8/q4l7ANWLLn0z36/N7utjFano+6QNFPuuMfPrhNzc3ia/QsA+0bQWTVWJi3TuG886i2CXJJUCLQ0gTEbJGxre2qafS0PH9EoPwQc57sjkcp+mYn+dRMRup7Ifsx7tCfIIOlKd/+QwerYkfN5G8w6YN/Zsb799Y2zh+bZtnYGGGd5VyKZcHwxbyx3Dxrdyxh8suuLnq13529Hnnnm9MQ7W73hNWKItPmFfO6patqwnXQypZ8NQnkLfxM/uoZRXo0JswMEJvp+Md8zIv7E0ad0b2+X+Ony8Sb38wyIzh4ovfv/Z2GzWYNknwjCNytR02d50788/ZVpQcfewmh3lDskfjzAdAWIVfnccUx8DJI4dESV0Vcu0PUAq3gOilndh8BnMygFYP9GaQG89fL0V+aOhblfHnEZJADU0bxjAWwZomyB+rr/6ae3b7dxrop3oo5gOp872NZyMzfgL/2z8X4q2coZgkff6VrL7DnbL/84dGK0ehqwK/sryzQ+7if7oYfm2jbb2Vb9zRaO320tQTtGPUap3q9MsNRxU+dT9w5JHPzC6IkzTdwGybGLcu8b1MrHsLZxy0ZHWGaPmpCqh5JpXbmrP8CZRrXtgtl7rbdMXensWQz6nufvqj/+BzD+CMJ5Hf1rH3pneseW7YnEooonQvcuNuEev2OpcbSV0ep02LFOcWi23HGOn+X6TmWtETu1jIcAPn+dlvjDZvbg1kBCjeHqCK7zedsmbXfvkepmlz9qO5L0QqCVCYzZICFN25/Z/pRrVdtnZUlBGLE6SNRJzNsx4IrQ7WeQdKZyhxHZ/+6B2Y8EH2Qt6f2jF7Lfag+AN2m6tpNz96YrpR/JhJWe9/9imYavF7BkpvsoMBc96R+zTGOB829hO2nfdIDaXVJGxB9A2rkd76555N1ZW2yhcek0gHoq9z+c2b1hmcb7qsfFqj8ErIq+VRqivVfd0qOcEdSerkzuGGb7Tj9lXfe81l7vCFsjBY9ikFSOqXkHd3V/ZXuA7yXCRUOz//649uasmVp7+/bO+xlx6YgqX0A9qRX5Dib8kOxSr9Y2+E7JnpEJOGanjrypSaW6/3PaOqIHN7d5V5tYTeb38zIkTftUYWnul43YRvk9RoOkzGHM+uq7m8f3Wmav8txXPgpZfbrS+vcZOMPxpyGtpM1fcXPuGWe6uHRitHq6cGFu2vqZtnLkoc6fVx+7pA3OXbX0cq+hgGQmdyjYdu3WhvVm6KcbUQ2SuPhF0VuVNm6DZDgP3z7wrx39a/dQu2+daf0MAr7vkn3YYDjSq591+gylyM9hcGA/r/OXrrR+qncsVN+xSdt3ZT73n67xJY62MnxEOHLfG3asKzNpstyxjp+p3HEg27WACeCvA3b/Xr9Y9u13XfWR0vtAWOT8G4FuLJg9/xJ3vUVtS5JeCLQqgTEbJCqKc3sb9Zds23lxd01Hv/a+5ctz6sJX+SlfhmT7NcfRrv51pG092y6dzEQ/cgLyNUh8jjoAdJVl9vhGjl+4cGFiw8z5f2bgg65OgvmLhb7emgFUWYFUF0adEwRoJe0fvJOb4UHG574A46tWn+FaCQvbSQd0qCqrJzr6tQOWL8+tc8rflem+jJnV/RnXwwntg8UlOXU+vfYk0/r/uO5clEdNMopmT7efQibT2fsBOtT723gaJHV4PPzy9FcOqbdr4Hccphk6Um9yAeBOyzRcThmS6e7vAax26FyP8kIH8L5OI0pdqiWNnxlxp4T5PKuv97vN7DhiNEiapa9/Ka8euxqs9gkrn3vAy+GoTG6uxrY6/llzLOGn23HpxBj19LsEnOMqJnBawTR+7C1nMqVf5V19JUJqtM4PIhskMfW7UfW6mZHa615Yz+h5Zqjd6dpDhCsHhoa+155oU/frnDtVbwyWhva65+ZvqvFjxBOkI+pobLHPML0v5HI57XfP2up41oc8PcelltnjcoaQTOtNbyuj1emwY125H22y3DGPn2o37EBPPX3FMg3HKY/hX49MX/LBBDTXYgiADQN2/xyn8dLs8kdtR5JeCLQygaYYJOoCVzKtq45012phiXFUoc9YVf1/Mq2rs7jOM+Z3WKZxXFcqe1ojg+TY1De2HqR2tXro8TJDe6/o63k8CLDvYA4UC6ZRjVBcftVntVVl5HeuW23Zq9X6uY48S+22tr338mPYTjpw0LLx6eIy4x5v2YI87oDcE7euRZfMY01zGSjlbyV4H78dJfVTZzp7OoF+6M2zJQwST/m8MsatI0H1ZBPvVfVQVpXp6FR2X5vK58y9zy2WabiPBw6fX78HIHf8njrHBkfbocRpkHA8+rp+3fPa5kG7c11p/bcMOHcmH7dMY+8qnzh1InAi1EBPlWyfWZzb3bOAo/qbEf3ScJvUnyBgd0edrxuw++d6V2jD6kQUgyROfmHlraYbL4PkyJO6N0+0lb1u7eSQUTk4eRjAx5xyE2nHFvK5u4LHn+xXQHSd5/cRk1Tn78lM93fA7IrPRMD9BdOoeT4M6NvH1FaUDKPV6bBjXRxyxzV+Hrn4G9sk7PYRDg3sttIHVv74suf96jyZ1tV4q45Zr2VgLQHvIMFfqo63cZQ/ajuS9EKglQk00yBRdxC+samwdJNl9tQ8D3kvZhLwhYJp3BbGIElm9C4wVng79gXztFn1vBF1ZrInENNtnvfetEzDtRuSXNT9UWhcdtdbe5h/afX1fso1WKSyB4JIrZo4n1WWaYzwBhS2kw7oUH2PYFUzTaZ1deRje5cUhKOtvFGopfFhplboZ/Sv7li+fHnJTymPyuT20dge4Ua0BQyStxfM0+bUq+vYdcTPSQHwkmUarhg6imvlntEIJwBBK9td6e6rGfxV12THZ7t/rB1JjAbJ2PV15IKFKu7TlmnUFjm85e9M67cSUHY3XHmGOvq1WdWd2Th1IqDdNtTTWvtM6b8B4SCH7Bu1xIZtViy5am31bxWvXM+6y019ltnjWsGPohdRDJI4+UWRWaUdL4NE5dWZ0j9BBHUhOXh8ZPzI6jO89xldxQrQkRHHe50vdab0NBHyHj6vWaaxraP/9y7ujbmtqA+MVqdDj3VxtHH/fnnM/VFXSv8ME7zG5hrLNELdk/PTb59F2abUW9S2JOmFQKsSaJpB0pnO7k8gdSG1+ry2YJ62nZpE+lwErw2+YQySijtR7/GVwHsemwZ9XwMCpSHawuMmVO18KLebtVUxNXkfGqI5znR+gyIRn1TI947whhW6k/bvUO+zTEP5Ovd9kmldrb67vH54V+u6Uvq/MOEHrg8wnrf6jA8EfbeyOjjCvW8LGCS/tkzDtTrpLUPcOhIwWD9smYZzUlkTK5nW1VE712V3DfxRPzeevu42gR8XTeO0ZnYcMRokY9bXZCp7bghvZQ1xEHiP6pG4OHUiQB8a6qljUqmcISxxFojAny+YvT+t/q1rhBMQgFn752Jf7t6GIAISRDFI4uQXVf7xNEjKk/OMfg0Yvk4SlKE8YPfv22iXyl9H+N8ss3dhnb5dLYJ565ct01Ce+aou5ZveVuoYJA11OsJY13S5A9rhmPujiqt8r+e71ZZpOHcrI6lxHH1cJAEksRBocQJNM0iGOzT9ORB2rpa5OgHrSuWSTHZt9d55PCGMQZJMd/cCXHOpW/l+3ZUmlabionHEkS6/bVc/3/Jer1zJlP4UCM7L7utouratv4tjn+16n4Bjfh0qAcsLpnF84KCV0R8A4xDXZMZzfMDXhSPwZNE0/m/QdytnmEfsnky8QcJ3WWav8uIU+MStIwEDX/nYoZ9QybT+CoDaqqZKQ7a9S2HZpZ4Vb8Bv8ONJZJA0Q18DHB9E7j6ZeFNw0hj7jYDJZkM9rRbo8EXnz5qmzVR3D2qe4xi4rWgaX6gZLals0ePh58UF87SdxhKjJopBEnebilK543Gp3SlP2dWxbf+np78vJ7FJO3JlPvfzRvIH9BlLLdM4Jejdrkz3Acysjoe5Hi2xYfPq7lkcbSXYIAnR94Z0cR+H3HGNn35BTAn4XcE0ajHUGtW/9/c4yh9VBkkvBFqZQFMNks607rqsyZXYHJ1p/SYCTnWAOMUyjXIU7zAGiW+EY+APlmmM8E7khF2JiO3yTqJ+T2ilne5eepm6EFt7/NNuOh5RjtJa0mpufYdfDD4+EWHVaOQ54zqRkssDRxiDJJ39GlAOhuh8nrBMY48ghVSOANbPnD8iIOSEGyQNeAzrkU8U7CbqSNj6rLL1M0iCAuBNdoOkXmTvsPoaUH/R+06iTivfU/aaF6dORNUHv4L4uNN9p6Nf20YdOavESFKRupX3ssoT7MQjLKgoBkmc/MLKW0033gZJxWmCukviOt6r5GkU/LfWB/hN1JmWWH09zrHQhaJzce4gsu0RwRA7+rXZVQcncbSVcjsNaVh46y7se3HIHTZv11gfYvwMcB7ze8s0wrht91XvOMoftR1JeiHQygSaapAcnc4ebIN+XRs+CY8U8sYBnjsPQ4Nt2rb3/Dj31vCkofGl9oDt02cs03B75PGQ9spTk2u6Nst3VyOtPwlgvuMzry+Yp81VK5KdKf1CIlzhzEIjHL4ib3hdEZeThO0ow6aL2qH6uaisRJOfF6SQh51+4RYzNk7/u/f3yWCQxK0jUetJDJJNWhTGgA44HhQpGrlXb+PUiaj64GuQZLIfZqZHnb9VV9/93Is7j6ONdlCJYpDEyS+q/ONskFAyo68C44ggOSnAK5qrn/aZ4DPop0Wz5/NB302muw8H2OvMxK4c2Sq/FkdbiTJmjdogSevnMOA9ej2mNj6adhiuP/IJhAs0PCZeT6/jqreobUnSC4FWJdBUg0RtGXSl9RcdUZZLrGkfd6/4lOMK1CIVhzFIvEe+KjAHOvpXzwy6oF3uYNPZFEAu94oEvFwwDfeF8MoH/c7yg/kgq6/34UpALKcLwJcWzNN2DDo+EbajDJsuskGS6f4sMd/hUbyBBfO0jiCZg7xDTQaDJG4diVpPYpBENUiyxzPoJx59fb0SX2dU/WecOhFVH4InoLqKoVQLBFmNXZBM69d7gj+OaXW2mn8UgyROflErdDwNEv8gqCMkXssJbR+vq/VGBgmA31qm8ZGg8gd4OvybZRq1+40BwTXH1FbGxyBpfhsfTTsMY5B0ZvSFxKjd56rUV79lGg2D4AbVbVz1FrUtSXoh0KoEmm2Q+LnQVd5Kat6qGPhy0TRuqA2QYXZIvvD1rah9mopWrDlBqhgoyuVwYOee6f5XYv6y6/c6x3/8fIkT0TepbfBae7BNuft15v8dyzTOD5xohNz+jq1DXXTJfNI0tePjevzc1FYTtKzb3xBHtjpj1pGo9SQGSTSDRMVjgcZed5qsJTZs4fQ8FaUjjVMnoupDcB81IhjdKwvmaTv89ln7vwmoOaBg4nOK+d5ropTfL20UgyROflHLMV4GSeXeodq1muGQ8SkGrvUGRWTgNzP7Vx8StCgWcIdkfUf/2q1VoEXf+hkZ8FN5Mlhp9fV2VtPH0VbGwyCJQ+7RtMMwBslnFl+8Y8lOqDhe7ukDafML+Zzn6PZwkq60bjHKdzuVQ5PhfwzD6jPKAYfjKH/UdiTphUArE2i6QZJM635eQqoMbJu0HVbmc+rC73AjDmGQlBtzRv+5dwudQNcUzB5XgLHqdytnsJVfcGfMEDT0HZ/WHwHgXMF6HITrwbjRWZF+0XOdv4ftKMOmc307xBnYyn0QdWl2G+e7BO4umL2Gn1L6ddQq3WTYIYlbR6LWkxgkmzQszARgeEI0wmkE/IKkqrSViOfKQYBywvAKwK8y6OmiabhiOMTVb0TVh6BBoDLpV4sdtQmwCtznic001G5rO3hjHY1mYKnEFlGLO67urKN/9TS/iXVc/KLKPh4GifIG2fbOViq2zZ4O+WwN/HHlHS+Z1pX3K5creGa+uNjXq1zej3gCDJI6Ol2+w6d0ekdPn31Bwez9tnt8iaGthFxE8xY0SltodhuPkndV7gj9kXJqUItrpN5nxteLfYb3bma1P1Kx0jZ38fHE/Wp2+aO2I0kvBFqZQNMNkkrkc2VwbO1T8BEuBMMbJLlDwfb9nm9u0Jj+yS84YjKtqw78PE/61QvmaXvUjWeR0s8GwbsSqS7G7+P4VsNzr2E7yrDpXINRCIOkMsG7EYRaLJjKN94cLA3t6Y0u3Ol/xKv8yuQxSOLTkaj1JAbJJo0NOwHwu/cE4KkBu3+B18VqMpP9EphqO63l3BjfsvqMr7nbSjw6EVUf6g0CybSuAsaq2BLVR11m39R/elbIxzKgVLx7qdVb1xO0c5rMxMMvahnGwyDxd/VL11tmz5lK3s5TcrtQyVYX3WdW5Vfu4aFpBxSW5kYEQg0ySAD8RUtsWODd+fNz81x26mXbH/J654ulrYyDQdJsuUfTDsP2R11p/VQGbvLo6qs0oO1RuC3nMuqTKb0bhJwzLVXu0Dr/1uzyR21Hkl4ItDKBphsk5YlwWlf+9ZWffdfjF/08rEEy/N3uGwD+kuezbzDxhdPsobvf1qa/O5uwO9t8NsApT7qNDD64aPY+Vq9CKt5VVOBB1/Ew5ztBqySuiVDIzj3ODvWoVG5XjewnALS5ysz4M4jOoun066HBjbM0bj+BuHxh/+1KwEWXXkwWgyROHYlaT2KQbNK4sBOAcryiNVs94l2VVAO7Db5Am5Z4bKB/YIu2tsTnielyz7GaF9pI2/OufG6EU4Y4+o2o+lCvzwmY9G96hXGC1Wd479eMelxJpnW1kuvyHqWigdsJ7bSZa/FC/2y833k3Ig5+UYVvZhySWt42fcxa1lN2wlK5TK5c+W7q+xjPd6zX9qh6t1LputK+l51XryNtvwfyOVcw1ACDRI0tOygXsiVo5/UTHp0+NLBVm5ZYrBHlGGh3jTWgfNHsGTGWxtFWRqvTUd5rttxR8q5yDdsflU8ZdMx/0BPAVCnIfzFpZ9E0PGoPYS6VbBUvSi2EqFgx1acE1g6y+nIupxXNLn/UdiTphUArE4jFIOlM650EWN6C+8X/iGKQlLfU12x5KxN9NiLU9WCcVD3L2ehdv615xzt2aYh2XnVLzwt1JxktYJCUB9qMngOju1GZ1e8EHMfAv3nTTiaDJC4diTrwiUES3SBRbygjOkH2Aw7HGGFU9x3b5sNXLutVxy1HPHHoRFR9aFSIZFp/GsCHfNKtWUfaXO9kt9H36vZN6W7TZ8Fm0yueAKpx8Isqf5wGibpXg2n2416dYxufLi4zXB6vKkdhlZ553L/StZbZ4wqk6G+Q0E1gexcQfTIEg2fbbe2AoKN6zW4ro9XpqO81U+6oeVfGxIZxvKp1U7n3oY7q1fXo6alLG+DFltnb51fHzSx/CB2SJEJg0hCIxSCpnO92nacMCioUxSCpUKWudPY8Bl0EYKuGpBkPUUI7029LPejdgK3acnK1klgwjYaDSdiOMmw6p6xhV3iqvJJp/VsA1Nl63/pWxw6Y+dyO9U/dMFnjkHjqsuk6ErWexCAZnUFSnjCkLt4BlFDe8Vzn9QPa62METlejs9fpD5qqE1H1oVE/lcxkv47hXR/XE0eAzGMyuQ8Msf1bvxgb5cw9Bsl49bv1GMVpkCTT2TsBOsadf50YU6dk90aJlDMV584zM2t3VCTXAAAFDUlEQVSHF/tytSjrvjrCWMZDA2dTe3sfQMk6ZX5cK2mfW3Fz7pl6XJrZVkar06N5r1lyjyrvkEeeq9yHHUGUbgDINwius34I+G8m7TQrn3tgvOqtUd8ivwuByUIgFoNkeFLRfQuIa1GHAVxkmcaIAXcUBkmZ7TGZ3JaDXDqeQJ8mYC8evrytLoaq+CYvEehBaFQoLM39MmplqG8Psa3uwUwfMUEgPrWY71VH0uo+YTvKsOmcmUU0SMqvJhd1fxSEMwA+GFS+6L8WwN+IaBUN0VI18O1/+unt222cO+CdE1V84HOjMgf9HhCh1tdL2Wh4BOXbTB2JKpcYJJtqZTT6WtVZIj6eCR8D8H4AWwJ4F8CrRHjYZiwvmoYKghhaN5ulE1H1oVHbOfqU7u3tEqvjPK7HhnbISjP3YKP3o/5eMUp0oBxr430ANgJYA8LTDNxXzBu9ft9sFr+o8sZlkCDB870OS5R+DbZpu1djZfnJmkzr6iL7Nzy/vciDA3sWb71CHX31j0XFdKvV16PuC1EylfscyFZHi9VuizpC9zYIT5GN22as15aqAJlhOan+faxtZbQ6Pdr3mtHGR5P3aPujznR2f41oITPUgqRyPPB/AKhjeq8BeITAK2b0P3VHvVAE3vpsRr2F1RFJJwRanUAkg6TVCyPyjY1AxeNPOWCl43nLMg0/BwVjy0zeFgJCoEaga3Huk2zbykV67akEMt0lisElSFuHQMCRrdsts+fE1pFSJBECQkAItAYBMUhaox5aQoquxbn92La9l/4ft0zD5fqwJYQVIYTAFCKQTGcL3iM8TNCDdiqmUNGnbFFGs3o/ZWFIwYSAEBACDQiIQTKFVaQzlTuMwJ9i4p2JsTMIO4Fwh5U3vupX7M60fh4BLn/3wMjLmlMYmRRNCIw7gQAnIBvbbW2nZsQeGfcCSYZlAmKQiCIIASEgBMITEIMkPKtJl9I3VgPwlpagPVcs6VHB2GrPkSd1b55o4z+NCMpFdGAh3/Mfk67wIrAQaEECuVxO+/0LA9u8qL3x1pz+OXOmJRILGXQZgM3c4spCQAtWXySRxCCJhEsSCwEh8B4nIAbJFFaAShA0Fa1eXVp1PqtBdH4b6KH2dzG0cZZ9oD0ch2Q/ZyIm3F3MGx7vM1MYmBRNCMRMYNhjj608ENZ73ippg7utWnp5o3QxSyufHwsBMUjGQk/eFQJC4L1GQAySKV7j5WNbZBcBTItSVAaebCftYL9Ac1G+I2mFgBDYRCCEQcJg7XirLzciHpBwnFwExCCZXPUl0goBITCxBMQgmVj+45L70enswTboJgC7hcjQJsKyoUE6a9UtPe+ESC9JhIAQCEmgnkFSjgdEfJaV7/1ByM9JshYmIAZJC1eOiCYEhEDLERCDpOWqJB6BDj001zZ7J7sTGo4FYz8e9qOuzq2r+ANvM7CaCA+xpvUVl+TUMS95hIAQaDKBw06/cIsZG6f/WsVVIWAWAzaAF8G4L5HQrrl7ae7JJmcpn5sgAmKQTBB4yVYICIFJSUAMkklZbSK0EBACQkAICAEhIASEgBCYGgTEIJka9SilEAJCQAgIASEgBISAEBACk5KAGCSTstpEaCEgBISAEBACQkAICAEhMDUIiEEyNepRSiEEhIAQEAJCQAgIASEgBCYlATFIJmW1idBCQAgIASEgBISAEBACQmBqEBCDZGrUo5RCCAgBISAEhIAQEAJCQAhMSgL/Cw3mfr7WwJhqAAAAAElFTkSuQmCC"/>
          <p:cNvSpPr>
            <a:spLocks noChangeAspect="1" noChangeArrowheads="1"/>
          </p:cNvSpPr>
          <p:nvPr/>
        </p:nvSpPr>
        <p:spPr bwMode="auto">
          <a:xfrm>
            <a:off x="155575" y="-242888"/>
            <a:ext cx="7658100" cy="514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de-AT"/>
          </a:p>
        </p:txBody>
      </p:sp>
      <p:sp>
        <p:nvSpPr>
          <p:cNvPr id="6" name="Inhaltsplatzhalter 2"/>
          <p:cNvSpPr>
            <a:spLocks noGrp="1"/>
          </p:cNvSpPr>
          <p:nvPr>
            <p:ph type="subTitle" idx="1"/>
          </p:nvPr>
        </p:nvSpPr>
        <p:spPr bwMode="auto">
          <a:xfrm>
            <a:off x="1371599" y="2387679"/>
            <a:ext cx="6400800" cy="3376929"/>
          </a:xfrm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marL="0" indent="0" algn="l">
              <a:buFont typeface="Arial"/>
              <a:buNone/>
              <a:defRPr/>
            </a:pPr>
            <a:r>
              <a:rPr lang="de-DE" sz="1900" b="0" i="1" u="sng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WCED - Brundtland-Bericht (1990):</a:t>
            </a:r>
            <a:endParaRPr dirty="0"/>
          </a:p>
          <a:p>
            <a:pPr marL="0" indent="0" algn="l">
              <a:lnSpc>
                <a:spcPct val="120000"/>
              </a:lnSpc>
              <a:buFont typeface="Arial"/>
              <a:buNone/>
              <a:defRPr/>
            </a:pPr>
            <a:endParaRPr sz="1900" b="0" i="1" u="sng" strike="noStrike" cap="none" spc="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342900" lvl="0" indent="-342900" algn="l">
              <a:lnSpc>
                <a:spcPct val="120000"/>
              </a:lnSpc>
              <a:buFont typeface="Arial"/>
              <a:buChar char="•"/>
              <a:defRPr/>
            </a:pPr>
            <a:r>
              <a:rPr lang="de-DE" sz="1400" b="0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"Nachhaltige Entwicklung ist eine Entwicklung, die die Bedürfnisse der Gegenwart befriedigt, ohne die Fähigkeit künftiger Generationen zu gefährden, </a:t>
            </a:r>
            <a:r>
              <a:rPr lang="de-DE" sz="14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ihre eigenen </a:t>
            </a:r>
            <a:r>
              <a:rPr lang="de-DE" sz="1400" b="0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Bedürfnisse zu befriedigen </a:t>
            </a:r>
            <a:r>
              <a:rPr lang="de-DE" sz="14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(WCED 1990, S. 43)." </a:t>
            </a:r>
            <a:endParaRPr lang="de-DE" sz="1400" b="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342900" lvl="0" indent="-342900" algn="l">
              <a:lnSpc>
                <a:spcPct val="120000"/>
              </a:lnSpc>
              <a:buFont typeface="Arial"/>
              <a:buChar char="•"/>
              <a:defRPr/>
            </a:pPr>
            <a:endParaRPr sz="1400" b="0" i="0" u="sng" strike="noStrike" cap="none" spc="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0" lvl="0" indent="0" algn="l">
              <a:buFont typeface="Arial"/>
              <a:buNone/>
              <a:defRPr/>
            </a:pPr>
            <a:r>
              <a:rPr lang="de-DE" sz="1900" b="0" i="0" u="sng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➪Nachhaltige </a:t>
            </a:r>
            <a:r>
              <a:rPr lang="de-DE" sz="1900" b="0" i="0" u="sng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Entwicklung (SD) </a:t>
            </a:r>
            <a:endParaRPr sz="1900" b="0" i="0" u="sng" strike="noStrike" cap="none" spc="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0" lvl="0" indent="0" algn="l">
              <a:buFont typeface="Arial"/>
              <a:buNone/>
              <a:defRPr/>
            </a:pPr>
            <a:endParaRPr sz="1400" b="0" i="0" u="sng" strike="noStrike" cap="none" spc="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342900" lvl="0" indent="-342900" algn="l">
              <a:lnSpc>
                <a:spcPct val="170000"/>
              </a:lnSpc>
              <a:buFont typeface="Arial"/>
              <a:buChar char="•"/>
              <a:defRPr/>
            </a:pPr>
            <a:r>
              <a:rPr lang="de-DE" sz="1400" b="0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stellt </a:t>
            </a:r>
            <a:r>
              <a:rPr lang="de-DE" sz="14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ein normatives </a:t>
            </a:r>
            <a:r>
              <a:rPr lang="de-DE" sz="1400" b="0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Entwicklungsziel dar</a:t>
            </a:r>
            <a:endParaRPr lang="de-DE" sz="1400" b="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342900" lvl="0" indent="-342900" algn="l">
              <a:lnSpc>
                <a:spcPct val="170000"/>
              </a:lnSpc>
              <a:buFont typeface="Arial"/>
              <a:buChar char="•"/>
              <a:defRPr/>
            </a:pPr>
            <a:r>
              <a:rPr lang="de-DE" sz="1400" b="0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vereinigt den ökologischen mit dem entwicklungspolitischen Diskurs</a:t>
            </a:r>
            <a:endParaRPr lang="de-DE" sz="1400" b="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342900" lvl="0" indent="-342900" algn="l">
              <a:lnSpc>
                <a:spcPct val="170000"/>
              </a:lnSpc>
              <a:buFont typeface="Arial"/>
              <a:buChar char="•"/>
              <a:defRPr/>
            </a:pPr>
            <a:r>
              <a:rPr lang="de-DE" sz="14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berücksichtigt wirtschaftliche und soziokulturelle Aspekte in Themen des Natur- und Umweltschutzes </a:t>
            </a:r>
            <a:r>
              <a:rPr lang="de-DE" sz="1400" b="0" i="0" u="sng" strike="noStrike" cap="none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(und umgekehrt)</a:t>
            </a:r>
            <a:endParaRPr sz="1400" b="0" i="0" u="sng" strike="noStrike" cap="none" spc="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 bwMode="auto">
          <a:xfrm>
            <a:off x="457200" y="591661"/>
            <a:ext cx="8229600" cy="6477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s-ES_tradnl" dirty="0" err="1"/>
              <a:t>Bildung für nachhaltige Entwicklung</a:t>
            </a:r>
            <a:endParaRPr lang="en-US" b="0" dirty="0"/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 bwMode="auto">
          <a:xfrm>
            <a:off x="464612" y="1556792"/>
            <a:ext cx="8229600" cy="473720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en-US" sz="2400"/>
          </a:p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de-DE" sz="2400"/>
          </a:p>
          <a:p>
            <a:pPr>
              <a:buFont typeface="Arial"/>
              <a:buChar char="•"/>
              <a:defRPr/>
            </a:pPr>
            <a:endParaRPr lang="en-US" sz="2400"/>
          </a:p>
        </p:txBody>
      </p:sp>
      <p:sp>
        <p:nvSpPr>
          <p:cNvPr id="6" name="Marcador de pie de página 3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8"/>
            <a:ext cx="2647951" cy="365125"/>
          </a:xfrm>
        </p:spPr>
        <p:txBody>
          <a:bodyPr/>
          <a:lstStyle/>
          <a:p>
            <a:pPr algn="r">
              <a:defRPr/>
            </a:pPr>
            <a:r>
              <a:rPr lang="es-ES">
                <a:solidFill>
                  <a:srgbClr val="CC023B"/>
                </a:solidFill>
              </a:rPr>
              <a:t>Stoffkreisläufe in der Biologie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7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</a:t>
            </a:r>
            <a:fld id="{9DD0088F-7E4A-9C4B-9ED2-72FAF1293163}" type="slidenum">
              <a:rPr lang="es-ES_tradnl"/>
              <a:t>18</a:t>
            </a:fld>
            <a:endParaRPr lang="es-ES_tradnl"/>
          </a:p>
        </p:txBody>
      </p:sp>
      <p:sp>
        <p:nvSpPr>
          <p:cNvPr id="8" name="Inhaltsplatzhalter 2"/>
          <p:cNvSpPr txBox="1"/>
          <p:nvPr/>
        </p:nvSpPr>
        <p:spPr bwMode="auto">
          <a:xfrm>
            <a:off x="447464" y="1556792"/>
            <a:ext cx="7937343" cy="2808312"/>
          </a:xfrm>
          <a:prstGeom prst="rect">
            <a:avLst/>
          </a:prstGeom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>
            <a:lvl1pPr marL="342900" indent="-342900" algn="l" defTabSz="457200">
              <a:spcBef>
                <a:spcPts val="0"/>
              </a:spcBef>
              <a:buClr>
                <a:srgbClr val="BE002D"/>
              </a:buClr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1pPr>
            <a:lvl2pPr marL="742950" indent="-285750" algn="l" defTabSz="457200">
              <a:spcBef>
                <a:spcPts val="0"/>
              </a:spcBef>
              <a:buClr>
                <a:srgbClr val="B4CB4D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2pPr>
            <a:lvl3pPr marL="1143000" indent="-228600" algn="l" defTabSz="457200">
              <a:spcBef>
                <a:spcPts val="0"/>
              </a:spcBef>
              <a:buClr>
                <a:srgbClr val="001470"/>
              </a:buClr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3pPr>
            <a:lvl4pPr marL="1600200" indent="-228600" algn="l" defTabSz="457200">
              <a:spcBef>
                <a:spcPts val="0"/>
              </a:spcBef>
              <a:buSzPct val="75000"/>
              <a:buFont typeface="Wingdings"/>
              <a:buChar char="§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4pPr>
            <a:lvl5pPr marL="2057400" indent="-228600" algn="l" defTabSz="457200">
              <a:spcBef>
                <a:spcPts val="0"/>
              </a:spcBef>
              <a:buSzPct val="80000"/>
              <a:buFont typeface="Lucida Grande"/>
              <a:buChar char="-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5pPr>
            <a:lvl6pPr marL="25146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/>
              <a:buNone/>
              <a:defRPr/>
            </a:pPr>
            <a:r>
              <a:rPr lang="en-US" sz="1900" i="1" u="sng" dirty="0">
                <a:latin typeface="Arial"/>
                <a:cs typeface="Arial"/>
              </a:rPr>
              <a:t>UN - Agenda 21 (1993):</a:t>
            </a:r>
            <a:endParaRPr lang="en-US" sz="1900" b="1" i="1" dirty="0">
              <a:latin typeface="Arial"/>
              <a:ea typeface="Arial"/>
              <a:cs typeface="Arial"/>
            </a:endParaRPr>
          </a:p>
          <a:p>
            <a:pPr>
              <a:lnSpc>
                <a:spcPct val="120000"/>
              </a:lnSpc>
              <a:defRPr/>
            </a:pPr>
            <a:r>
              <a:rPr lang="en-US" sz="1900" dirty="0">
                <a:latin typeface="Arial"/>
                <a:ea typeface="Arial"/>
                <a:cs typeface="Arial"/>
              </a:rPr>
              <a:t>"</a:t>
            </a:r>
            <a:r>
              <a:rPr lang="en-US" sz="1900" b="1" dirty="0">
                <a:latin typeface="Arial"/>
                <a:ea typeface="Arial"/>
                <a:cs typeface="Arial"/>
              </a:rPr>
              <a:t>Bildung </a:t>
            </a:r>
            <a:r>
              <a:rPr lang="en-US" sz="1900" dirty="0">
                <a:latin typeface="Arial"/>
                <a:ea typeface="Arial"/>
                <a:cs typeface="Arial"/>
              </a:rPr>
              <a:t>ist </a:t>
            </a:r>
            <a:r>
              <a:rPr lang="en-US" sz="1900" b="1" dirty="0">
                <a:latin typeface="Arial"/>
                <a:ea typeface="Arial"/>
                <a:cs typeface="Arial"/>
              </a:rPr>
              <a:t>entscheidend für die Förderung einer nachhaltigen Entwicklung </a:t>
            </a:r>
            <a:r>
              <a:rPr lang="en-US" sz="1900" dirty="0">
                <a:latin typeface="Arial"/>
                <a:ea typeface="Arial"/>
                <a:cs typeface="Arial"/>
              </a:rPr>
              <a:t>und die Verbesserung der Fähigkeit der Menschen, Umwelt- und Entwicklungsfragen anzugehen" (UN 1993, S. 439). </a:t>
            </a:r>
            <a:endParaRPr dirty="0"/>
          </a:p>
          <a:p>
            <a:pPr marL="0" indent="0">
              <a:lnSpc>
                <a:spcPct val="120000"/>
              </a:lnSpc>
              <a:buNone/>
              <a:defRPr/>
            </a:pPr>
            <a:endParaRPr lang="en-US" sz="1900" dirty="0">
              <a:latin typeface="Arial"/>
              <a:ea typeface="Arial"/>
              <a:cs typeface="Arial"/>
            </a:endParaRPr>
          </a:p>
          <a:p>
            <a:pPr marL="0" indent="0">
              <a:lnSpc>
                <a:spcPct val="120000"/>
              </a:lnSpc>
              <a:buFont typeface="Arial"/>
              <a:buNone/>
              <a:defRPr/>
            </a:pPr>
            <a:r>
              <a:rPr lang="en-US" sz="1900" u="sng" dirty="0">
                <a:latin typeface="Arial"/>
                <a:cs typeface="Arial"/>
              </a:rPr>
              <a:t>UN - Die 2030-Agenda für nachhaltige Entwicklung (2015):</a:t>
            </a:r>
            <a:endParaRPr sz="1900" u="sng" dirty="0">
              <a:latin typeface="Arial"/>
              <a:cs typeface="Arial"/>
            </a:endParaRPr>
          </a:p>
          <a:p>
            <a:pPr marL="0" indent="0">
              <a:lnSpc>
                <a:spcPct val="120000"/>
              </a:lnSpc>
              <a:buFont typeface="Arial"/>
              <a:buNone/>
              <a:defRPr/>
            </a:pPr>
            <a:r>
              <a:rPr lang="en-US" sz="1900" dirty="0">
                <a:latin typeface="Arial"/>
                <a:ea typeface="Arial"/>
                <a:cs typeface="Arial"/>
              </a:rPr>
              <a:t>Nachhaltiges Entwicklungsziel 4 (SDG 4), Zielvorgabe 4.7:</a:t>
            </a:r>
            <a:endParaRPr dirty="0"/>
          </a:p>
          <a:p>
            <a:pPr marL="0" indent="0">
              <a:lnSpc>
                <a:spcPct val="120000"/>
              </a:lnSpc>
              <a:buFont typeface="Arial"/>
              <a:buNone/>
              <a:defRPr/>
            </a:pPr>
            <a:endParaRPr lang="en-US" sz="1900" dirty="0">
              <a:latin typeface="Arial"/>
              <a:ea typeface="Arial"/>
              <a:cs typeface="Arial"/>
            </a:endParaRPr>
          </a:p>
          <a:p>
            <a:pPr>
              <a:lnSpc>
                <a:spcPct val="120000"/>
              </a:lnSpc>
              <a:defRPr/>
            </a:pPr>
            <a:r>
              <a:rPr lang="en-US" sz="1900" dirty="0">
                <a:latin typeface="Arial"/>
                <a:ea typeface="Arial"/>
                <a:cs typeface="Arial"/>
              </a:rPr>
              <a:t>"Bis 2030 sicherstellen, dass alle Lernenden die </a:t>
            </a:r>
            <a:r>
              <a:rPr lang="en-US" sz="1900" b="1" dirty="0">
                <a:latin typeface="Arial"/>
                <a:ea typeface="Arial"/>
                <a:cs typeface="Arial"/>
              </a:rPr>
              <a:t>Kenntnisse </a:t>
            </a:r>
            <a:r>
              <a:rPr lang="en-US" sz="1900" dirty="0">
                <a:latin typeface="Arial"/>
                <a:ea typeface="Arial"/>
                <a:cs typeface="Arial"/>
              </a:rPr>
              <a:t>und </a:t>
            </a:r>
            <a:r>
              <a:rPr lang="en-US" sz="1900" b="1" dirty="0">
                <a:latin typeface="Arial"/>
                <a:ea typeface="Arial"/>
                <a:cs typeface="Arial"/>
              </a:rPr>
              <a:t>Fähigkeiten </a:t>
            </a:r>
            <a:r>
              <a:rPr lang="en-US" sz="1900" dirty="0">
                <a:latin typeface="Arial"/>
                <a:ea typeface="Arial"/>
                <a:cs typeface="Arial"/>
              </a:rPr>
              <a:t>erwerben, die zur Förderung der nachhaltigen Entwicklung erforderlich sind, unter anderem </a:t>
            </a:r>
            <a:r>
              <a:rPr lang="en-US" sz="1900" b="1" dirty="0">
                <a:latin typeface="Arial"/>
                <a:ea typeface="Arial"/>
                <a:cs typeface="Arial"/>
              </a:rPr>
              <a:t>durch Bildung für nachhaltige Entwicklung </a:t>
            </a:r>
            <a:r>
              <a:rPr lang="en-US" sz="1900" dirty="0">
                <a:latin typeface="Arial"/>
                <a:ea typeface="Arial"/>
                <a:cs typeface="Arial"/>
              </a:rPr>
              <a:t>[...] (UN-Generalversammlung 2015, S. 17)"</a:t>
            </a:r>
            <a:endParaRPr lang="en-US" sz="1900" i="1" dirty="0"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 bwMode="auto">
          <a:xfrm>
            <a:off x="457200" y="591661"/>
            <a:ext cx="8229600" cy="6477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s-ES_tradnl"/>
              <a:t>Bildung für nachhaltige Entwicklung</a:t>
            </a:r>
            <a:endParaRPr lang="en-US" b="0"/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 bwMode="auto">
          <a:xfrm>
            <a:off x="457200" y="1388962"/>
            <a:ext cx="8229600" cy="473720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en-US" sz="2400"/>
          </a:p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de-DE" sz="2400"/>
          </a:p>
          <a:p>
            <a:pPr>
              <a:buFont typeface="Arial"/>
              <a:buChar char="•"/>
              <a:defRPr/>
            </a:pPr>
            <a:endParaRPr lang="en-US" sz="2400"/>
          </a:p>
        </p:txBody>
      </p:sp>
      <p:sp>
        <p:nvSpPr>
          <p:cNvPr id="6" name="Marcador de pie de página 3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8"/>
            <a:ext cx="2647951" cy="365125"/>
          </a:xfrm>
        </p:spPr>
        <p:txBody>
          <a:bodyPr/>
          <a:lstStyle/>
          <a:p>
            <a:pPr algn="r">
              <a:defRPr/>
            </a:pPr>
            <a:r>
              <a:rPr lang="es-ES">
                <a:solidFill>
                  <a:srgbClr val="CC023B"/>
                </a:solidFill>
              </a:rPr>
              <a:t>Stoffkreisläufe in der Biologie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7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</a:t>
            </a:r>
            <a:fld id="{9DD0088F-7E4A-9C4B-9ED2-72FAF1293163}" type="slidenum">
              <a:rPr lang="es-ES_tradnl"/>
              <a:t>19</a:t>
            </a:fld>
            <a:endParaRPr lang="es-ES_tradnl"/>
          </a:p>
        </p:txBody>
      </p:sp>
      <p:sp>
        <p:nvSpPr>
          <p:cNvPr id="8" name="Inhaltsplatzhalter 2"/>
          <p:cNvSpPr txBox="1"/>
          <p:nvPr/>
        </p:nvSpPr>
        <p:spPr bwMode="auto">
          <a:xfrm>
            <a:off x="427558" y="1772815"/>
            <a:ext cx="8464922" cy="3456386"/>
          </a:xfrm>
          <a:prstGeom prst="rect">
            <a:avLst/>
          </a:prstGeom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rmAutofit fontScale="72500" lnSpcReduction="20000"/>
          </a:bodyPr>
          <a:lstStyle>
            <a:lvl1pPr marL="342900" indent="-342900" algn="l" defTabSz="457200">
              <a:spcBef>
                <a:spcPts val="0"/>
              </a:spcBef>
              <a:buClr>
                <a:srgbClr val="BE002D"/>
              </a:buClr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1pPr>
            <a:lvl2pPr marL="742950" indent="-285750" algn="l" defTabSz="457200">
              <a:spcBef>
                <a:spcPts val="0"/>
              </a:spcBef>
              <a:buClr>
                <a:srgbClr val="B4CB4D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2pPr>
            <a:lvl3pPr marL="1143000" indent="-228600" algn="l" defTabSz="457200">
              <a:spcBef>
                <a:spcPts val="0"/>
              </a:spcBef>
              <a:buClr>
                <a:srgbClr val="001470"/>
              </a:buClr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3pPr>
            <a:lvl4pPr marL="1600200" indent="-228600" algn="l" defTabSz="457200">
              <a:spcBef>
                <a:spcPts val="0"/>
              </a:spcBef>
              <a:buSzPct val="75000"/>
              <a:buFont typeface="Wingdings"/>
              <a:buChar char="§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4pPr>
            <a:lvl5pPr marL="2057400" indent="-228600" algn="l" defTabSz="457200">
              <a:spcBef>
                <a:spcPts val="0"/>
              </a:spcBef>
              <a:buSzPct val="80000"/>
              <a:buFont typeface="Lucida Grande"/>
              <a:buChar char="-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5pPr>
            <a:lvl6pPr marL="25146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90000"/>
              </a:lnSpc>
              <a:spcBef>
                <a:spcPts val="999"/>
              </a:spcBef>
              <a:buFont typeface="Arial"/>
              <a:buNone/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de-DE" sz="2400" u="sng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➪Bildung </a:t>
            </a:r>
            <a:r>
              <a:rPr lang="de-DE" sz="2400" u="sng" dirty="0" err="1">
                <a:solidFill>
                  <a:srgbClr val="000000"/>
                </a:solidFill>
                <a:latin typeface="Arial"/>
                <a:ea typeface="Arial"/>
                <a:cs typeface="Arial"/>
              </a:rPr>
              <a:t>für nachhaltige Entwicklung </a:t>
            </a:r>
            <a:r>
              <a:rPr lang="de-DE" sz="2400" u="sng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(BNE)</a:t>
            </a:r>
            <a:endParaRPr dirty="0"/>
          </a:p>
          <a:p>
            <a:pPr defTabSz="914400">
              <a:lnSpc>
                <a:spcPct val="90000"/>
              </a:lnSpc>
              <a:spcBef>
                <a:spcPts val="999"/>
              </a:spcBef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de-DE" sz="2400" dirty="0" err="1">
                <a:latin typeface="Arial"/>
                <a:ea typeface="Arial"/>
                <a:cs typeface="Arial"/>
              </a:rPr>
              <a:t>hat sich </a:t>
            </a:r>
            <a:r>
              <a:rPr lang="de-DE" sz="2400" dirty="0">
                <a:latin typeface="Arial"/>
                <a:ea typeface="Arial"/>
                <a:cs typeface="Arial"/>
              </a:rPr>
              <a:t>in </a:t>
            </a:r>
            <a:r>
              <a:rPr lang="de-DE" sz="2400" dirty="0" err="1">
                <a:latin typeface="Arial"/>
                <a:ea typeface="Arial"/>
                <a:cs typeface="Arial"/>
              </a:rPr>
              <a:t>den </a:t>
            </a:r>
            <a:r>
              <a:rPr lang="de-DE" sz="2400" dirty="0">
                <a:latin typeface="Arial"/>
                <a:ea typeface="Arial"/>
                <a:cs typeface="Arial"/>
              </a:rPr>
              <a:t>1990er Jahren aus </a:t>
            </a:r>
            <a:r>
              <a:rPr lang="de-DE" sz="2400" dirty="0" err="1">
                <a:latin typeface="Arial"/>
                <a:ea typeface="Arial"/>
                <a:cs typeface="Arial"/>
              </a:rPr>
              <a:t>dem Konzept der </a:t>
            </a:r>
            <a:r>
              <a:rPr lang="de-DE" sz="2400" dirty="0">
                <a:latin typeface="Arial"/>
                <a:ea typeface="Arial"/>
                <a:cs typeface="Arial"/>
              </a:rPr>
              <a:t>Umweltbildung (EE) </a:t>
            </a:r>
            <a:r>
              <a:rPr lang="de-DE" sz="2400" dirty="0" err="1">
                <a:latin typeface="Arial"/>
                <a:ea typeface="Arial"/>
                <a:cs typeface="Arial"/>
              </a:rPr>
              <a:t>entwickelt</a:t>
            </a:r>
            <a:endParaRPr lang="de-DE" sz="2400" dirty="0">
              <a:latin typeface="Arial"/>
              <a:ea typeface="Arial"/>
              <a:cs typeface="Arial"/>
            </a:endParaRPr>
          </a:p>
          <a:p>
            <a:pPr defTabSz="914400">
              <a:lnSpc>
                <a:spcPct val="90000"/>
              </a:lnSpc>
              <a:spcBef>
                <a:spcPts val="999"/>
              </a:spcBef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de-DE" sz="2400" dirty="0">
                <a:latin typeface="Arial"/>
                <a:ea typeface="Arial"/>
                <a:cs typeface="Arial"/>
              </a:rPr>
              <a:t>zielt auf die Bewältigung der großen globalen Herausforderungen des 21. Jahrhunderts</a:t>
            </a:r>
          </a:p>
          <a:p>
            <a:pPr marL="0" indent="0" defTabSz="914400">
              <a:lnSpc>
                <a:spcPct val="90000"/>
              </a:lnSpc>
              <a:spcBef>
                <a:spcPts val="998"/>
              </a:spcBef>
              <a:buFont typeface="Arial"/>
              <a:buNone/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de-DE" sz="2400" dirty="0">
              <a:latin typeface="Arial"/>
              <a:ea typeface="Arial"/>
              <a:cs typeface="Arial"/>
            </a:endParaRPr>
          </a:p>
          <a:p>
            <a:pPr marL="0" indent="0" defTabSz="914400">
              <a:lnSpc>
                <a:spcPct val="90000"/>
              </a:lnSpc>
              <a:spcBef>
                <a:spcPts val="998"/>
              </a:spcBef>
              <a:buFont typeface="Arial"/>
              <a:buNone/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de-DE" sz="2400" dirty="0" err="1">
                <a:latin typeface="Arial"/>
                <a:ea typeface="Arial"/>
                <a:cs typeface="Arial"/>
              </a:rPr>
              <a:t>daher</a:t>
            </a:r>
            <a:r>
              <a:rPr lang="de-DE" sz="2400" dirty="0">
                <a:latin typeface="Arial"/>
                <a:ea typeface="Arial"/>
                <a:cs typeface="Arial"/>
              </a:rPr>
              <a:t>:</a:t>
            </a:r>
            <a:endParaRPr dirty="0"/>
          </a:p>
          <a:p>
            <a:pPr defTabSz="914400">
              <a:lnSpc>
                <a:spcPct val="90000"/>
              </a:lnSpc>
              <a:spcBef>
                <a:spcPts val="999"/>
              </a:spcBef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de-DE" sz="2400" dirty="0" err="1">
                <a:latin typeface="Arial"/>
                <a:ea typeface="Arial"/>
                <a:cs typeface="Arial"/>
              </a:rPr>
              <a:t>ersetzt die vorwiegend </a:t>
            </a:r>
            <a:r>
              <a:rPr lang="de-DE" sz="2400" dirty="0">
                <a:latin typeface="Arial"/>
                <a:ea typeface="Arial"/>
                <a:cs typeface="Arial"/>
              </a:rPr>
              <a:t>regionale und </a:t>
            </a:r>
            <a:r>
              <a:rPr lang="de-DE" sz="2400" dirty="0" err="1">
                <a:latin typeface="Arial"/>
                <a:ea typeface="Arial"/>
                <a:cs typeface="Arial"/>
              </a:rPr>
              <a:t>ökologische Perspektive der </a:t>
            </a:r>
            <a:r>
              <a:rPr lang="de-DE" sz="2400" dirty="0">
                <a:latin typeface="Arial"/>
                <a:ea typeface="Arial"/>
                <a:cs typeface="Arial"/>
              </a:rPr>
              <a:t>BNE auf </a:t>
            </a:r>
            <a:r>
              <a:rPr lang="de-DE" sz="2400" dirty="0" err="1">
                <a:latin typeface="Arial"/>
                <a:ea typeface="Arial"/>
                <a:cs typeface="Arial"/>
              </a:rPr>
              <a:t>Umweltprobleme durch </a:t>
            </a:r>
            <a:r>
              <a:rPr lang="de-DE" sz="2400" dirty="0">
                <a:latin typeface="Arial"/>
                <a:ea typeface="Arial"/>
                <a:cs typeface="Arial"/>
              </a:rPr>
              <a:t>eine </a:t>
            </a:r>
            <a:r>
              <a:rPr lang="de-DE" sz="2400" b="1" dirty="0">
                <a:latin typeface="Arial"/>
                <a:ea typeface="Arial"/>
                <a:cs typeface="Arial"/>
              </a:rPr>
              <a:t>globalere und </a:t>
            </a:r>
            <a:r>
              <a:rPr lang="de-DE" sz="2400" b="1" dirty="0" err="1">
                <a:latin typeface="Arial"/>
                <a:ea typeface="Arial"/>
                <a:cs typeface="Arial"/>
              </a:rPr>
              <a:t>ganzheitlichere </a:t>
            </a:r>
            <a:r>
              <a:rPr lang="de-DE" sz="2400" b="1" dirty="0">
                <a:latin typeface="Arial"/>
                <a:ea typeface="Arial"/>
                <a:cs typeface="Arial"/>
              </a:rPr>
              <a:t>Sichtweise </a:t>
            </a:r>
            <a:endParaRPr b="1" dirty="0"/>
          </a:p>
          <a:p>
            <a:pPr defTabSz="914400">
              <a:lnSpc>
                <a:spcPct val="90000"/>
              </a:lnSpc>
              <a:spcBef>
                <a:spcPts val="998"/>
              </a:spcBef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de-DE" sz="2400" dirty="0" err="1">
                <a:latin typeface="Arial"/>
                <a:ea typeface="Arial"/>
                <a:cs typeface="Arial"/>
              </a:rPr>
              <a:t>vermittelt den Lernenden eher</a:t>
            </a:r>
            <a:r>
              <a:rPr lang="de-DE" sz="2400" b="1" dirty="0" err="1">
                <a:latin typeface="Arial"/>
                <a:ea typeface="Arial"/>
                <a:cs typeface="Arial"/>
              </a:rPr>
              <a:t> heuristisches </a:t>
            </a:r>
            <a:r>
              <a:rPr lang="de-DE" sz="2400" dirty="0" err="1">
                <a:latin typeface="Arial"/>
                <a:ea typeface="Arial"/>
                <a:cs typeface="Arial"/>
              </a:rPr>
              <a:t>als epistemisches Wissen</a:t>
            </a:r>
            <a:endParaRPr lang="de-DE" sz="2400" dirty="0">
              <a:latin typeface="Arial"/>
              <a:ea typeface="Arial"/>
              <a:cs typeface="Arial"/>
            </a:endParaRPr>
          </a:p>
          <a:p>
            <a:pPr defTabSz="914400">
              <a:lnSpc>
                <a:spcPct val="90000"/>
              </a:lnSpc>
              <a:spcBef>
                <a:spcPts val="997"/>
              </a:spcBef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de-DE" sz="2400" dirty="0">
                <a:latin typeface="Arial"/>
                <a:ea typeface="Arial"/>
                <a:cs typeface="Arial"/>
              </a:rPr>
              <a:t>bietet </a:t>
            </a:r>
            <a:r>
              <a:rPr lang="de-DE" sz="2400" b="1" dirty="0">
                <a:latin typeface="Arial"/>
                <a:ea typeface="Arial"/>
                <a:cs typeface="Arial"/>
              </a:rPr>
              <a:t>potenzielle </a:t>
            </a:r>
            <a:r>
              <a:rPr lang="de-DE" sz="2400" dirty="0">
                <a:latin typeface="Arial"/>
                <a:ea typeface="Arial"/>
                <a:cs typeface="Arial"/>
              </a:rPr>
              <a:t>anstelle von retrospektiven Strategien zur Problemlösung</a:t>
            </a:r>
          </a:p>
          <a:p>
            <a:pPr defTabSz="914400">
              <a:lnSpc>
                <a:spcPct val="90000"/>
              </a:lnSpc>
              <a:spcBef>
                <a:spcPts val="996"/>
              </a:spcBef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de-DE" sz="2400" dirty="0" err="1">
                <a:latin typeface="Arial"/>
                <a:ea typeface="Arial"/>
                <a:cs typeface="Arial"/>
              </a:rPr>
              <a:t>hängt </a:t>
            </a:r>
            <a:r>
              <a:rPr lang="de-DE" sz="2400" dirty="0">
                <a:latin typeface="Arial"/>
                <a:ea typeface="Arial"/>
                <a:cs typeface="Arial"/>
              </a:rPr>
              <a:t>von </a:t>
            </a:r>
            <a:r>
              <a:rPr lang="de-DE" sz="2400" b="1" dirty="0" err="1">
                <a:latin typeface="Arial"/>
                <a:ea typeface="Arial"/>
                <a:cs typeface="Arial"/>
              </a:rPr>
              <a:t>realen Unterrichtssituationen </a:t>
            </a:r>
            <a:r>
              <a:rPr lang="de-DE" sz="2400" dirty="0" err="1">
                <a:latin typeface="Arial"/>
                <a:ea typeface="Arial"/>
                <a:cs typeface="Arial"/>
              </a:rPr>
              <a:t>ab</a:t>
            </a:r>
            <a:endParaRPr lang="de-DE" sz="2400" b="1" dirty="0"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90049223" name="Titel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Lernen im Schulgarten </a:t>
            </a:r>
            <a:endParaRPr lang="de-AT"/>
          </a:p>
        </p:txBody>
      </p:sp>
      <p:sp>
        <p:nvSpPr>
          <p:cNvPr id="1967361172" name="AutoShape 2" descr="data:image/png;base64,iVBORw0KGgoAAAANSUhEUgAAAyQAAAA3CAYAAAD9oI6sAAAAAXNSR0IArs4c6QAAIABJREFUeF7tnXucHGWV93+neibJJITLS5AAAgZdlvByJ7pcVFBZEKYHQQmCkO4OICu+AnITBbqmpwbk4gUEVhQx6Zpw0ywC6epEXBBeVFhQdGWFoLACK/erIWGSzEzX2c/T092pqqnqrprpmukZTn0++SPTT9Vznu9znst5LucQ5BECQkAICAEhIASEgBAQAkJACEwQAZqgfCVbISAEhIAQEAJCQAgIASEgBIQAxCARJRACQkAICAEhIASEgBAQAkJgwgiIQTJh6CVjISAEhIAQEAJCQAgIASEgBMQgER0QAkJACAgBISAEhIAQEAJCYMIIiEEyYeglYyEgBISAEBACQkAICAEhIATEIBEdEAJCQAgIASEgBISAEBACQmDCCIhBMmHoJWMhIASEgBAQAkJACAgBISAExCARHRACQkAICAEhIASEgBAQAkJgwgiIQTJh6CVjISAEhIAQEAJCQAgIASEgBMQgER0QAkJACAgBISAEhIAQEAJCYMIIiEEyYeglYyEgBISAEBACQkAICAEhIATEIBEdEAJCQAgIASEgBISAEBACQmDCCIhBMmHoJWMhIASEgBAQAkJACAgBISAExCCJSQeSqexXQHSd6/OEn1h544SYsmz5zx6Vye6psXYWwIcA2B7AdADvAngVhPOtvFFo+UK8xwUUvX6PK4AUXwh4CEifICohBIRAMwiIQdIMij7fkE7aDaUzoy/UGLcw0O6HnJi/WOjrvSmm6pDPNomA6HWTQMpnhMAUISB9whSpSCmGEJhgApEMkq6MfgUzLvSTmYHfFE3joyHLQ11p/UUGtvP9FvGJxXzv7SG/1ZLJpJPeVC2HnX7hFjM2Tv8bgNlBlSUGydjVOJnWrwfw/8b+JfcXbJs+vHJZz+/UX0Wvm013Yr6XTOuLASyp5P6uZRqbTYwk4XKtN/aE+4InFaHHyhu5Ub0rL7kISJ8gCiEEhEAzCDTNIAFg26TtsDKfe6WRYMlU9kAQPRSUjsUgaYRwUv3emcmeQEy3eYTeQKSdODTIvyxp75ZmtGvaiiVXrZ1UBWsxYcUgabEKaWFxkulsAaCkGCQtXEmTRDQxSCZJRYmYQqDFCTTTIAGIz7DyvT9oVOZkuvtKgL82lQ2SRgzeS78n09lLAOp1lplBPy2aPZ9/L3GIu6xikMRNeGp8f+HC3GbrZ9qvA5ghBsnUqFMphRAQAkJgshNoqkHCwL8XTePwRlCSKf0pEP5RDJJGpKbG751p/VICLnYbJLi6aBrnTo0StkYpxCBpjXpodSm60tnjGfQTh5xyZKvVK03kEwJCQAhMcQLNMEheAPB+xYmAQXtwYNvirVe8HcStc9El80nTnnT8/iKAHVyT1SlwZGuK602k4vkZJAC+Y5nG+ZE+JInHRKAzlT2ZiJZ5PrLRMo3qSnnD78vxjIaIWj5BMt19G8BOb3+T0yBh/NHqM/ZpeeAioBAQAkJACDQkMHaDhPATMBxHbzhtmb19gQZJKnsREV1W/Z2Yf8ZEn41qkByTyW1ZskvHMdGnAewFYA4BmzHwFoDXwfQoa/zzV6a9ctdjN9446CdPMp29E6BjXHmHOEqk8h7i8pGHNo/cHy/me3+l/hZ24pZMdV8O4q+7v0OfK+Z7fqb+1rkotwdpfDbAn6wYfhsA/A2gok10dZg7O+o7XZncbjbbpwM4goYNSE19hxj3ljT+0cp8739V5L4PRCqv2qMlaIcVS3peaqhNjgRdmWyGmZaGfad6qb0ej6NOvXjnxFDiWwwcBmAmCA9YeUPVv+/TDB2pfrhRPSVT+rEg/jJACwiYxcqVMeN+Ir6yYPY+4RQweUp2b5ToAgAfqdRpPwFPgHBTIW94DYawCBumi80gAd1umT0nKgGOTnXvVSI+i4BPOPT1f4hQpLahq1fc9M1XGwpaSdC1OLefbdsnE3AwgHkEbMnAGgJeZtD9tm3funJZ7yNhv6fSNUsnRqOnXSndYELWJW+ISfXRp120rT3Y9vLwmo+jXTLvt6Kv9w9hyp9M698GcF6YtKjjnrxZ/ELJ4epPfByqhGDXKJ/kou6doLHq+zZ3pq3nZKPr9NxM3mj/Semk6/tE37XyPTXG/jrC5xTzvdeo9zoX6UdoGp3M4H+quEFX49RzAN/RzkM33Nl3+ZuN5K/+3oy2MhqdVvmHHev8yjJWuRv1y80aP8t92ymX/KM9pJ0AKo8/qu7nABhQbusJ9B/M/LMFu2h353I5ezzrLWxekk4ItDqBsRskwFcAKO8+5YcJdxfzhmuS74SQTOuPAvhw9W8EvoBB33KmaXCpnbrS2fMYdBGArUIAfpaACwqmcYc3rc/RBZVkzbrntTkPPJAbCvq238SOgeeKprGLQhClk/a7X1EdDDsz+pnEuBpAIkCWNTa0o1eauQfrcejMZL9KTFcCmBaQzga42zJ7L02m9dUAdnOm2zB945b33njlmhCsa0lGbZD43TchPnWaPXT3ILWrydeOtUwYf7b6DJesld+apiPVvOrVUzKl3wjCFwP4bLShHV6tI8UFTDcGuT8G6PYF8+ikKINa2HqJyyAh0M0Fs2dRV1o/hwHVloP09e82tM800tfyBHwgsQRERzUuG/WVhnDmqlt63mmQtqk64XsvqoGeHpPJfWCI7b96DYs20ubdlc89FyR/QFv6k2UaezbmM5yiCQZJU/mFlbuaztfLVhMMEvX9AL5vt9vabncuy73mlTXgDuTjpc3f/siq667bWJM5rV/MwKWe9y8fsPsvm6Z13O5wKuCH4yUNfPwKs/c39Vg1s62MRqejjHXOcjRL7vEYP8t3rjr4eyBO1+nbqsVbbduUqnolDKq7ZpU/ajuS9EKglQmM2SDRmPdjokccE6z1NF2bU7gx1z+iI09dvAMoody/VvN9hoi7mekWZ9ogg+TQTG7GZmzfDOBzUaEScEnBNGo7M+r9hQvP6Vg/c7YacFwuL5nxyWKfcX9QHsl0djlAx7lkBi4rmsYltQlsyMCIXens+V6DDMznEdHLDNwaopzvaAmaH7SDkcxkvwSmG0J8B8zIaITLve6Y15HW8UA+p3ZmQj+jNkgy+gVgXOXRh3M0m3ZhwpkuAXwMkmbryKbJhX89lX8n+k4DMG+18+Cug2jbFURqBy1owj78OfAFBbNXrWg39YnRILmRwcooVm2z0VNXXyu7YA8HuQQP+PivOvrXHrF8+dXr/X6PQyeSo9TTzrT+CwL+2SknAecWTEMtPPg+fv0NCF+z8oZrIace+LEYJHHwa6Qk3t/jNEhUXn675WC61errOckpy3BwV/q9Z3d8A9vah4vLcmrXpPb49e3EuI6Jt/OOHwE8/q4l7ANWLLn0z36/N7utjFano+6QNFPuuMfPrhNzc3ia/QsA+0bQWTVWJi3TuG886i2CXJJUCLQ0gTEbJGxre2qafS0PH9EoPwQc57sjkcp+mYn+dRMRup7Ifsx7tCfIIOlKd/+QwerYkfN5G8w6YN/Zsb799Y2zh+bZtnYGGGd5VyKZcHwxbyx3Dxrdyxh8suuLnq13529Hnnnm9MQ7W73hNWKItPmFfO6patqwnXQypZ8NQnkLfxM/uoZRXo0JswMEJvp+Md8zIv7E0ad0b2+X+Ony8Sb38wyIzh4ovfv/Z2GzWYNknwjCNytR02d50788/ZVpQcfewmh3lDskfjzAdAWIVfnccUx8DJI4dESV0Vcu0PUAq3gOilndh8BnMygFYP9GaQG89fL0V+aOhblfHnEZJADU0bxjAWwZomyB+rr/6ae3b7dxrop3oo5gOp872NZyMzfgL/2z8X4q2coZgkff6VrL7DnbL/84dGK0ehqwK/sryzQ+7if7oYfm2jbb2Vb9zRaO320tQTtGPUap3q9MsNRxU+dT9w5JHPzC6IkzTdwGybGLcu8b1MrHsLZxy0ZHWGaPmpCqh5JpXbmrP8CZRrXtgtl7rbdMXensWQz6nufvqj/+BzD+CMJ5Hf1rH3pneseW7YnEooonQvcuNuEev2OpcbSV0ep02LFOcWi23HGOn+X6TmWtETu1jIcAPn+dlvjDZvbg1kBCjeHqCK7zedsmbXfvkepmlz9qO5L0QqCVCYzZICFN25/Z/pRrVdtnZUlBGLE6SNRJzNsx4IrQ7WeQdKZyhxHZ/+6B2Y8EH2Qt6f2jF7Lfag+AN2m6tpNz96YrpR/JhJWe9/9imYavF7BkpvsoMBc96R+zTGOB829hO2nfdIDaXVJGxB9A2rkd76555N1ZW2yhcek0gHoq9z+c2b1hmcb7qsfFqj8ErIq+VRqivVfd0qOcEdSerkzuGGb7Tj9lXfe81l7vCFsjBY9ikFSOqXkHd3V/ZXuA7yXCRUOz//649uasmVp7+/bO+xlx6YgqX0A9qRX5Dib8kOxSr9Y2+E7JnpEJOGanjrypSaW6/3PaOqIHN7d5V5tYTeb38zIkTftUYWnul43YRvk9RoOkzGHM+uq7m8f3Wmav8txXPgpZfbrS+vcZOMPxpyGtpM1fcXPuGWe6uHRitHq6cGFu2vqZtnLkoc6fVx+7pA3OXbX0cq+hgGQmdyjYdu3WhvVm6KcbUQ2SuPhF0VuVNm6DZDgP3z7wrx39a/dQu2+daf0MAr7vkn3YYDjSq591+gylyM9hcGA/r/OXrrR+qncsVN+xSdt3ZT73n67xJY62MnxEOHLfG3asKzNpstyxjp+p3HEg27WACeCvA3b/Xr9Y9u13XfWR0vtAWOT8G4FuLJg9/xJ3vUVtS5JeCLQqgTEbJCqKc3sb9Zds23lxd01Hv/a+5ctz6sJX+SlfhmT7NcfRrv51pG092y6dzEQ/cgLyNUh8jjoAdJVl9vhGjl+4cGFiw8z5f2bgg65OgvmLhb7emgFUWYFUF0adEwRoJe0fvJOb4UHG574A46tWn+FaCQvbSQd0qCqrJzr6tQOWL8+tc8rflem+jJnV/RnXwwntg8UlOXU+vfYk0/r/uO5clEdNMopmT7efQibT2fsBOtT723gaJHV4PPzy9FcOqbdr4Hccphk6Um9yAeBOyzRcThmS6e7vAax26FyP8kIH8L5OI0pdqiWNnxlxp4T5PKuv97vN7DhiNEiapa9/Ka8euxqs9gkrn3vAy+GoTG6uxrY6/llzLOGn23HpxBj19LsEnOMqJnBawTR+7C1nMqVf5V19JUJqtM4PIhskMfW7UfW6mZHa615Yz+h5Zqjd6dpDhCsHhoa+155oU/frnDtVbwyWhva65+ZvqvFjxBOkI+pobLHPML0v5HI57XfP2up41oc8PcelltnjcoaQTOtNbyuj1emwY125H22y3DGPn2o37EBPPX3FMg3HKY/hX49MX/LBBDTXYgiADQN2/xyn8dLs8kdtR5JeCLQygaYYJOoCVzKtq45012phiXFUoc9YVf1/Mq2rs7jOM+Z3WKZxXFcqe1ojg+TY1De2HqR2tXro8TJDe6/o63k8CLDvYA4UC6ZRjVBcftVntVVl5HeuW23Zq9X6uY48S+22tr338mPYTjpw0LLx6eIy4x5v2YI87oDcE7euRZfMY01zGSjlbyV4H78dJfVTZzp7OoF+6M2zJQwST/m8MsatI0H1ZBPvVfVQVpXp6FR2X5vK58y9zy2WabiPBw6fX78HIHf8njrHBkfbocRpkHA8+rp+3fPa5kG7c11p/bcMOHcmH7dMY+8qnzh1InAi1EBPlWyfWZzb3bOAo/qbEf3ScJvUnyBgd0edrxuw++d6V2jD6kQUgyROfmHlraYbL4PkyJO6N0+0lb1u7eSQUTk4eRjAx5xyE2nHFvK5u4LHn+xXQHSd5/cRk1Tn78lM93fA7IrPRMD9BdOoeT4M6NvH1FaUDKPV6bBjXRxyxzV+Hrn4G9sk7PYRDg3sttIHVv74suf96jyZ1tV4q45Zr2VgLQHvIMFfqo63cZQ/ajuS9EKglQk00yBRdxC+samwdJNl9tQ8D3kvZhLwhYJp3BbGIElm9C4wVng79gXztFn1vBF1ZrInENNtnvfetEzDtRuSXNT9UWhcdtdbe5h/afX1fso1WKSyB4JIrZo4n1WWaYzwBhS2kw7oUH2PYFUzTaZ1deRje5cUhKOtvFGopfFhplboZ/Sv7li+fHnJTymPyuT20dge4Ua0BQyStxfM0+bUq+vYdcTPSQHwkmUarhg6imvlntEIJwBBK9td6e6rGfxV12THZ7t/rB1JjAbJ2PV15IKFKu7TlmnUFjm85e9M67cSUHY3XHmGOvq1WdWd2Th1IqDdNtTTWvtM6b8B4SCH7Bu1xIZtViy5am31bxWvXM+6y019ltnjWsGPohdRDJI4+UWRWaUdL4NE5dWZ0j9BBHUhOXh8ZPzI6jO89xldxQrQkRHHe50vdab0NBHyHj6vWaaxraP/9y7ujbmtqA+MVqdDj3VxtHH/fnnM/VFXSv8ME7zG5hrLNELdk/PTb59F2abUW9S2JOmFQKsSaJpB0pnO7k8gdSG1+ry2YJ62nZpE+lwErw2+YQySijtR7/GVwHsemwZ9XwMCpSHawuMmVO18KLebtVUxNXkfGqI5znR+gyIRn1TI947whhW6k/bvUO+zTEP5Ovd9kmldrb67vH54V+u6Uvq/MOEHrg8wnrf6jA8EfbeyOjjCvW8LGCS/tkzDtTrpLUPcOhIwWD9smYZzUlkTK5nW1VE712V3DfxRPzeevu42gR8XTeO0ZnYcMRokY9bXZCp7bghvZQ1xEHiP6pG4OHUiQB8a6qljUqmcISxxFojAny+YvT+t/q1rhBMQgFn752Jf7t6GIAISRDFI4uQXVf7xNEjKk/OMfg0Yvk4SlKE8YPfv22iXyl9H+N8ss3dhnb5dLYJ565ct01Ce+aou5ZveVuoYJA11OsJY13S5A9rhmPujiqt8r+e71ZZpOHcrI6lxHH1cJAEksRBocQJNM0iGOzT9ORB2rpa5OgHrSuWSTHZt9d55PCGMQZJMd/cCXHOpW/l+3ZUmlabionHEkS6/bVc/3/Jer1zJlP4UCM7L7utouratv4tjn+16n4Bjfh0qAcsLpnF84KCV0R8A4xDXZMZzfMDXhSPwZNE0/m/QdytnmEfsnky8QcJ3WWav8uIU+MStIwEDX/nYoZ9QybT+CoDaqqZKQ7a9S2HZpZ4Vb8Bv8ONJZJA0Q18DHB9E7j6ZeFNw0hj7jYDJZkM9rRbo8EXnz5qmzVR3D2qe4xi4rWgaX6gZLals0ePh58UF87SdxhKjJopBEnebilK543Gp3SlP2dWxbf+np78vJ7FJO3JlPvfzRvIH9BlLLdM4Jejdrkz3Acysjoe5Hi2xYfPq7lkcbSXYIAnR94Z0cR+H3HGNn35BTAn4XcE0ajHUGtW/9/c4yh9VBkkvBFqZQFMNks607rqsyZXYHJ1p/SYCTnWAOMUyjXIU7zAGiW+EY+APlmmM8E7khF2JiO3yTqJ+T2ilne5eepm6EFt7/NNuOh5RjtJa0mpufYdfDD4+EWHVaOQ54zqRkssDRxiDJJ39GlAOhuh8nrBMY48ghVSOANbPnD8iIOSEGyQNeAzrkU8U7CbqSNj6rLL1M0iCAuBNdoOkXmTvsPoaUH/R+06iTivfU/aaF6dORNUHv4L4uNN9p6Nf20YdOavESFKRupX3ssoT7MQjLKgoBkmc/MLKW0033gZJxWmCukviOt6r5GkU/LfWB/hN1JmWWH09zrHQhaJzce4gsu0RwRA7+rXZVQcncbSVcjsNaVh46y7se3HIHTZv11gfYvwMcB7ze8s0wrht91XvOMoftR1JeiHQygSaapAcnc4ebIN+XRs+CY8U8sYBnjsPQ4Nt2rb3/Dj31vCkofGl9oDt02cs03B75PGQ9spTk2u6Nst3VyOtPwlgvuMzry+Yp81VK5KdKf1CIlzhzEIjHL4ib3hdEZeThO0ow6aL2qH6uaisRJOfF6SQh51+4RYzNk7/u/f3yWCQxK0jUetJDJJNWhTGgA44HhQpGrlXb+PUiaj64GuQZLIfZqZHnb9VV9/93Is7j6ONdlCJYpDEyS+q/ONskFAyo68C44ggOSnAK5qrn/aZ4DPop0Wz5/NB302muw8H2OvMxK4c2Sq/FkdbiTJmjdogSevnMOA9ej2mNj6adhiuP/IJhAs0PCZeT6/jqreobUnSC4FWJdBUg0RtGXSl9RcdUZZLrGkfd6/4lOMK1CIVhzFIvEe+KjAHOvpXzwy6oF3uYNPZFEAu94oEvFwwDfeF8MoH/c7yg/kgq6/34UpALKcLwJcWzNN2DDo+EbajDJsuskGS6f4sMd/hUbyBBfO0jiCZg7xDTQaDJG4diVpPYpBENUiyxzPoJx59fb0SX2dU/WecOhFVH4InoLqKoVQLBFmNXZBM69d7gj+OaXW2mn8UgyROflErdDwNEv8gqCMkXssJbR+vq/VGBgmA31qm8ZGg8gd4OvybZRq1+40BwTXH1FbGxyBpfhsfTTsMY5B0ZvSFxKjd56rUV79lGg2D4AbVbVz1FrUtSXoh0KoEmm2Q+LnQVd5Kat6qGPhy0TRuqA2QYXZIvvD1rah9mopWrDlBqhgoyuVwYOee6f5XYv6y6/c6x3/8fIkT0TepbfBae7BNuft15v8dyzTOD5xohNz+jq1DXXTJfNI0tePjevzc1FYTtKzb3xBHtjpj1pGo9SQGSTSDRMVjgcZed5qsJTZs4fQ8FaUjjVMnoupDcB81IhjdKwvmaTv89ln7vwmoOaBg4nOK+d5ropTfL20UgyROflHLMV4GSeXeodq1muGQ8SkGrvUGRWTgNzP7Vx8StCgWcIdkfUf/2q1VoEXf+hkZ8FN5Mlhp9fV2VtPH0VbGwyCJQ+7RtMMwBslnFl+8Y8lOqDhe7ukDafML+Zzn6PZwkq60bjHKdzuVQ5PhfwzD6jPKAYfjKH/UdiTphUArE2i6QZJM635eQqoMbJu0HVbmc+rC73AjDmGQlBtzRv+5dwudQNcUzB5XgLHqdytnsJVfcGfMEDT0HZ/WHwHgXMF6HITrwbjRWZF+0XOdv4ftKMOmc307xBnYyn0QdWl2G+e7BO4umL2Gn1L6ddQq3WTYIYlbR6LWkxgkmzQszARgeEI0wmkE/IKkqrSViOfKQYBywvAKwK8y6OmiabhiOMTVb0TVh6BBoDLpV4sdtQmwCtznic001G5rO3hjHY1mYKnEFlGLO67urKN/9TS/iXVc/KLKPh4GifIG2fbOViq2zZ4O+WwN/HHlHS+Z1pX3K5creGa+uNjXq1zej3gCDJI6Ol2+w6d0ekdPn31Bwez9tnt8iaGthFxE8xY0SltodhuPkndV7gj9kXJqUItrpN5nxteLfYb3bma1P1Kx0jZ38fHE/Wp2+aO2I0kvBFqZQNMNkkrkc2VwbO1T8BEuBMMbJLlDwfb9nm9u0Jj+yS84YjKtqw78PE/61QvmaXvUjWeR0s8GwbsSqS7G7+P4VsNzr2E7yrDpXINRCIOkMsG7EYRaLJjKN94cLA3t6Y0u3Ol/xKv8yuQxSOLTkaj1JAbJJo0NOwHwu/cE4KkBu3+B18VqMpP9EphqO63l3BjfsvqMr7nbSjw6EVUf6g0CybSuAsaq2BLVR11m39R/elbIxzKgVLx7qdVb1xO0c5rMxMMvahnGwyDxd/VL11tmz5lK3s5TcrtQyVYX3WdW5Vfu4aFpBxSW5kYEQg0ySAD8RUtsWODd+fNz81x26mXbH/J654ulrYyDQdJsuUfTDsP2R11p/VQGbvLo6qs0oO1RuC3nMuqTKb0bhJwzLVXu0Dr/1uzyR21Hkl4ItDKBphsk5YlwWlf+9ZWffdfjF/08rEEy/N3uGwD+kuezbzDxhdPsobvf1qa/O5uwO9t8NsApT7qNDD64aPY+Vq9CKt5VVOBB1/Ew5ztBqySuiVDIzj3ODvWoVG5XjewnALS5ysz4M4jOoun066HBjbM0bj+BuHxh/+1KwEWXXkwWgyROHYlaT2KQbNK4sBOAcryiNVs94l2VVAO7Db5Am5Z4bKB/YIu2tsTnielyz7GaF9pI2/OufG6EU4Y4+o2o+lCvzwmY9G96hXGC1Wd479eMelxJpnW1kuvyHqWigdsJ7bSZa/FC/2y833k3Ig5+UYVvZhySWt42fcxa1lN2wlK5TK5c+W7q+xjPd6zX9qh6t1LputK+l51XryNtvwfyOVcw1ACDRI0tOygXsiVo5/UTHp0+NLBVm5ZYrBHlGGh3jTWgfNHsGTGWxtFWRqvTUd5rttxR8q5yDdsflU8ZdMx/0BPAVCnIfzFpZ9E0PGoPYS6VbBUvSi2EqFgx1acE1g6y+nIupxXNLn/UdiTphUArE4jFIOlM650EWN6C+8X/iGKQlLfU12x5KxN9NiLU9WCcVD3L2ehdv615xzt2aYh2XnVLzwt1JxktYJCUB9qMngOju1GZ1e8EHMfAv3nTTiaDJC4diTrwiUES3SBRbygjOkH2Aw7HGGFU9x3b5sNXLutVxy1HPHHoRFR9aFSIZFp/GsCHfNKtWUfaXO9kt9H36vZN6W7TZ8Fm0yueAKpx8Isqf5wGibpXg2n2416dYxufLi4zXB6vKkdhlZ553L/StZbZ4wqk6G+Q0E1gexcQfTIEg2fbbe2AoKN6zW4ro9XpqO81U+6oeVfGxIZxvKp1U7n3oY7q1fXo6alLG+DFltnb51fHzSx/CB2SJEJg0hCIxSCpnO92nacMCioUxSCpUKWudPY8Bl0EYKuGpBkPUUI7029LPejdgK3acnK1klgwjYaDSdiOMmw6p6xhV3iqvJJp/VsA1Nl63/pWxw6Y+dyO9U/dMFnjkHjqsuk6ErWexCAZnUFSnjCkLt4BlFDe8Vzn9QPa62METlejs9fpD5qqE1H1oVE/lcxkv47hXR/XE0eAzGMyuQ8Msf1bvxgb5cw9Bsl49bv1GMVpkCTT2TsBOsadf50YU6dk90aJlDMV584zM2t3VCTXAAAFDUlEQVSHF/tytSjrvjrCWMZDA2dTe3sfQMk6ZX5cK2mfW3Fz7pl6XJrZVkar06N5r1lyjyrvkEeeq9yHHUGUbgDINwius34I+G8m7TQrn3tgvOqtUd8ivwuByUIgFoNkeFLRfQuIa1GHAVxkmcaIAXcUBkmZ7TGZ3JaDXDqeQJ8mYC8evrytLoaq+CYvEehBaFQoLM39MmplqG8Psa3uwUwfMUEgPrWY71VH0uo+YTvKsOmcmUU0SMqvJhd1fxSEMwA+GFS+6L8WwN+IaBUN0VI18O1/+unt222cO+CdE1V84HOjMgf9HhCh1tdL2Wh4BOXbTB2JKpcYJJtqZTT6WtVZIj6eCR8D8H4AWwJ4F8CrRHjYZiwvmoYKghhaN5ulE1H1oVHbOfqU7u3tEqvjPK7HhnbISjP3YKP3o/5eMUp0oBxr430ANgJYA8LTDNxXzBu9ft9sFr+o8sZlkCDB870OS5R+DbZpu1djZfnJmkzr6iL7Nzy/vciDA3sWb71CHX31j0XFdKvV16PuC1EylfscyFZHi9VuizpC9zYIT5GN22as15aqAJlhOan+faxtZbQ6Pdr3mtHGR5P3aPujznR2f41oITPUgqRyPPB/AKhjeq8BeITAK2b0P3VHvVAE3vpsRr2F1RFJJwRanUAkg6TVCyPyjY1AxeNPOWCl43nLMg0/BwVjy0zeFgJCoEaga3Huk2zbykV67akEMt0lisElSFuHQMCRrdsts+fE1pFSJBECQkAItAYBMUhaox5aQoquxbn92La9l/4ft0zD5fqwJYQVIYTAFCKQTGcL3iM8TNCDdiqmUNGnbFFGs3o/ZWFIwYSAEBACDQiIQTKFVaQzlTuMwJ9i4p2JsTMIO4Fwh5U3vupX7M60fh4BLn/3wMjLmlMYmRRNCIw7gQAnIBvbbW2nZsQeGfcCSYZlAmKQiCIIASEgBMITEIMkPKtJl9I3VgPwlpagPVcs6VHB2GrPkSd1b55o4z+NCMpFdGAh3/Mfk67wIrAQaEECuVxO+/0LA9u8qL3x1pz+OXOmJRILGXQZgM3c4spCQAtWXySRxCCJhEsSCwEh8B4nIAbJFFaAShA0Fa1eXVp1PqtBdH4b6KH2dzG0cZZ9oD0ch2Q/ZyIm3F3MGx7vM1MYmBRNCMRMYNhjj608ENZ73ippg7utWnp5o3QxSyufHwsBMUjGQk/eFQJC4L1GQAySKV7j5WNbZBcBTItSVAaebCftYL9Ac1G+I2mFgBDYRCCEQcJg7XirLzciHpBwnFwExCCZXPUl0goBITCxBMQgmVj+45L70enswTboJgC7hcjQJsKyoUE6a9UtPe+ESC9JhIAQCEmgnkFSjgdEfJaV7/1ByM9JshYmIAZJC1eOiCYEhEDLERCDpOWqJB6BDj001zZ7J7sTGo4FYz8e9qOuzq2r+ANvM7CaCA+xpvUVl+TUMS95hIAQaDKBw06/cIsZG6f/WsVVIWAWAzaAF8G4L5HQrrl7ae7JJmcpn5sgAmKQTBB4yVYICIFJSUAMkklZbSK0EBACQkAICAEhIASEgBCYGgTEIJka9SilEAJCQAgIASEgBISAEBACk5KAGCSTstpEaCEgBISAEBACQkAICAEhMDUIiEEyNepRSiEEhIAQEAJCQAgIASEgBCYlATFIJmW1idBCQAgIASEgBISAEBACQmBqEBCDZGrUo5RCCAgBISAEhIAQEAJCQAhMSgL/Cw3mfr7WwJhqAAAAAElFTkSuQmCC"/>
          <p:cNvSpPr>
            <a:spLocks noChangeAspect="1" noChangeArrowheads="1"/>
          </p:cNvSpPr>
          <p:nvPr/>
        </p:nvSpPr>
        <p:spPr bwMode="auto">
          <a:xfrm>
            <a:off x="155574" y="-242887"/>
            <a:ext cx="7658100" cy="5143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de-AT"/>
          </a:p>
        </p:txBody>
      </p:sp>
      <p:sp>
        <p:nvSpPr>
          <p:cNvPr id="389207691" name="AutoShape 4" descr="data:image/png;base64,iVBORw0KGgoAAAANSUhEUgAAAyQAAAA3CAYAAAD9oI6sAAAAAXNSR0IArs4c6QAAIABJREFUeF7tnXucHGWV93+neibJJITLS5AAAgZdlvByJ7pcVFBZEKYHQQmCkO4OICu+AnITBbqmpwbk4gUEVhQx6Zpw0ywC6epEXBBeVFhQdGWFoLACK/erIWGSzEzX2c/T092pqqnqrprpmukZTn0++SPTT9Vznu9znst5LucQ5BECQkAICAEhIASEgBAQAkJACEwQAZqgfCVbISAEhIAQEAJCQAgIASEgBIQAxCARJRACQkAICAEhIASEgBAQAkJgwgiIQTJh6CVjISAEhIAQEAJCQAgIASEgBMQgER0QAkJACAgBISAEhIAQEAJCYMIIiEEyYeglYyEgBISAEBACQkAICAEhIATEIBEdEAJCQAgIASEgBISAEBACQmDCCIhBMmHoJWMhIASEgBAQAkJACAgBISAExCARHRACQkAICAEhIASEgBAQAkJgwgiIQTJh6CVjISAEhIAQEAJCQAgIASEgBMQgER0QAkJACAgBISAEhIAQEAJCYMIIiEEyYeglYyEgBISAEBACQkAICAEhIATEIBEdEAJCQAgIASEgBISAEBACQmDCCIhBMmHoJWMhIASEgBAQAkJACAgBISAExCCJSQeSqexXQHSd6/OEn1h544SYsmz5zx6Vye6psXYWwIcA2B7AdADvAngVhPOtvFFo+UK8xwUUvX6PK4AUXwh4CEifICohBIRAMwiIQdIMij7fkE7aDaUzoy/UGLcw0O6HnJi/WOjrvSmm6pDPNomA6HWTQMpnhMAUISB9whSpSCmGEJhgApEMkq6MfgUzLvSTmYHfFE3joyHLQ11p/UUGtvP9FvGJxXzv7SG/1ZLJpJPeVC2HnX7hFjM2Tv8bgNlBlSUGydjVOJnWrwfw/8b+JfcXbJs+vHJZz+/UX0Wvm013Yr6XTOuLASyp5P6uZRqbTYwk4XKtN/aE+4InFaHHyhu5Ub0rL7kISJ8gCiEEhEAzCDTNIAFg26TtsDKfe6WRYMlU9kAQPRSUjsUgaYRwUv3emcmeQEy3eYTeQKSdODTIvyxp75ZmtGvaiiVXrZ1UBWsxYcUgabEKaWFxkulsAaCkGCQtXEmTRDQxSCZJRYmYQqDFCTTTIAGIz7DyvT9oVOZkuvtKgL82lQ2SRgzeS78n09lLAOp1lplBPy2aPZ9/L3GIu6xikMRNeGp8f+HC3GbrZ9qvA5ghBsnUqFMphRAQAkJgshNoqkHCwL8XTePwRlCSKf0pEP5RDJJGpKbG751p/VICLnYbJLi6aBrnTo0StkYpxCBpjXpodSm60tnjGfQTh5xyZKvVK03kEwJCQAhMcQLNMEheAPB+xYmAQXtwYNvirVe8HcStc9El80nTnnT8/iKAHVyT1SlwZGuK602k4vkZJAC+Y5nG+ZE+JInHRKAzlT2ZiJZ5PrLRMo3qSnnD78vxjIaIWj5BMt19G8BOb3+T0yBh/NHqM/ZpeeAioBAQAkJACDQkMHaDhPATMBxHbzhtmb19gQZJKnsREV1W/Z2Yf8ZEn41qkByTyW1ZskvHMdGnAewFYA4BmzHwFoDXwfQoa/zzV6a9ctdjN9446CdPMp29E6BjXHmHOEqk8h7i8pGHNo/cHy/me3+l/hZ24pZMdV8O4q+7v0OfK+Z7fqb+1rkotwdpfDbAn6wYfhsA/A2gok10dZg7O+o7XZncbjbbpwM4goYNSE19hxj3ljT+0cp8739V5L4PRCqv2qMlaIcVS3peaqhNjgRdmWyGmZaGfad6qb0ej6NOvXjnxFDiWwwcBmAmCA9YeUPVv+/TDB2pfrhRPSVT+rEg/jJACwiYxcqVMeN+Ir6yYPY+4RQweUp2b5ToAgAfqdRpPwFPgHBTIW94DYawCBumi80gAd1umT0nKgGOTnXvVSI+i4BPOPT1f4hQpLahq1fc9M1XGwpaSdC1OLefbdsnE3AwgHkEbMnAGgJeZtD9tm3funJZ7yNhv6fSNUsnRqOnXSndYELWJW+ISfXRp120rT3Y9vLwmo+jXTLvt6Kv9w9hyp9M698GcF6YtKjjnrxZ/ELJ4epPfByqhGDXKJ/kou6doLHq+zZ3pq3nZKPr9NxM3mj/Semk6/tE37XyPTXG/jrC5xTzvdeo9zoX6UdoGp3M4H+quEFX49RzAN/RzkM33Nl3+ZuN5K/+3oy2MhqdVvmHHev8yjJWuRv1y80aP8t92ymX/KM9pJ0AKo8/qu7nABhQbusJ9B/M/LMFu2h353I5ezzrLWxekk4ItDqBsRskwFcAKO8+5YcJdxfzhmuS74SQTOuPAvhw9W8EvoBB33KmaXCpnbrS2fMYdBGArUIAfpaACwqmcYc3rc/RBZVkzbrntTkPPJAbCvq238SOgeeKprGLQhClk/a7X1EdDDsz+pnEuBpAIkCWNTa0o1eauQfrcejMZL9KTFcCmBaQzga42zJ7L02m9dUAdnOm2zB945b33njlmhCsa0lGbZD43TchPnWaPXT3ILWrydeOtUwYf7b6DJesld+apiPVvOrVUzKl3wjCFwP4bLShHV6tI8UFTDcGuT8G6PYF8+ikKINa2HqJyyAh0M0Fs2dRV1o/hwHVloP09e82tM800tfyBHwgsQRERzUuG/WVhnDmqlt63mmQtqk64XsvqoGeHpPJfWCI7b96DYs20ubdlc89FyR/QFv6k2UaezbmM5yiCQZJU/mFlbuaztfLVhMMEvX9AL5vt9vabncuy73mlTXgDuTjpc3f/siq667bWJM5rV/MwKWe9y8fsPsvm6Z13O5wKuCH4yUNfPwKs/c39Vg1s62MRqejjHXOcjRL7vEYP8t3rjr4eyBO1+nbqsVbbduUqnolDKq7ZpU/ajuS9EKglQmM2SDRmPdjokccE6z1NF2bU7gx1z+iI09dvAMoody/VvN9hoi7mekWZ9ogg+TQTG7GZmzfDOBzUaEScEnBNGo7M+r9hQvP6Vg/c7YacFwuL5nxyWKfcX9QHsl0djlAx7lkBi4rmsYltQlsyMCIXens+V6DDMznEdHLDNwaopzvaAmaH7SDkcxkvwSmG0J8B8zIaITLve6Y15HW8UA+p3ZmQj+jNkgy+gVgXOXRh3M0m3ZhwpkuAXwMkmbryKbJhX89lX8n+k4DMG+18+Cug2jbFURqBy1owj78OfAFBbNXrWg39YnRILmRwcooVm2z0VNXXyu7YA8HuQQP+PivOvrXHrF8+dXr/X6PQyeSo9TTzrT+CwL+2SknAecWTEMtPPg+fv0NCF+z8oZrIace+LEYJHHwa6Qk3t/jNEhUXn675WC61errOckpy3BwV/q9Z3d8A9vah4vLcmrXpPb49e3EuI6Jt/OOHwE8/q4l7ANWLLn0z36/N7utjFano+6QNFPuuMfPrhNzc3ia/QsA+0bQWTVWJi3TuG886i2CXJJUCLQ0gTEbJGxre2qafS0PH9EoPwQc57sjkcp+mYn+dRMRup7Ifsx7tCfIIOlKd/+QwerYkfN5G8w6YN/Zsb799Y2zh+bZtnYGGGd5VyKZcHwxbyx3Dxrdyxh8suuLnq13529Hnnnm9MQ7W73hNWKItPmFfO6patqwnXQypZ8NQnkLfxM/uoZRXo0JswMEJvp+Md8zIv7E0ad0b2+X+Ony8Sb38wyIzh4ovfv/Z2GzWYNknwjCNytR02d50788/ZVpQcfewmh3lDskfjzAdAWIVfnccUx8DJI4dESV0Vcu0PUAq3gOilndh8BnMygFYP9GaQG89fL0V+aOhblfHnEZJADU0bxjAWwZomyB+rr/6ae3b7dxrop3oo5gOp872NZyMzfgL/2z8X4q2coZgkff6VrL7DnbL/84dGK0ehqwK/sryzQ+7if7oYfm2jbb2Vb9zRaO320tQTtGPUap3q9MsNRxU+dT9w5JHPzC6IkzTdwGybGLcu8b1MrHsLZxy0ZHWGaPmpCqh5JpXbmrP8CZRrXtgtl7rbdMXensWQz6nufvqj/+BzD+CMJ5Hf1rH3pneseW7YnEooonQvcuNuEev2OpcbSV0ep02LFOcWi23HGOn+X6TmWtETu1jIcAPn+dlvjDZvbg1kBCjeHqCK7zedsmbXfvkepmlz9qO5L0QqCVCYzZICFN25/Z/pRrVdtnZUlBGLE6SNRJzNsx4IrQ7WeQdKZyhxHZ/+6B2Y8EH2Qt6f2jF7Lfag+AN2m6tpNz96YrpR/JhJWe9/9imYavF7BkpvsoMBc96R+zTGOB829hO2nfdIDaXVJGxB9A2rkd76555N1ZW2yhcek0gHoq9z+c2b1hmcb7qsfFqj8ErIq+VRqivVfd0qOcEdSerkzuGGb7Tj9lXfe81l7vCFsjBY9ikFSOqXkHd3V/ZXuA7yXCRUOz//649uasmVp7+/bO+xlx6YgqX0A9qRX5Dib8kOxSr9Y2+E7JnpEJOGanjrypSaW6/3PaOqIHN7d5V5tYTeb38zIkTftUYWnul43YRvk9RoOkzGHM+uq7m8f3Wmav8txXPgpZfbrS+vcZOMPxpyGtpM1fcXPuGWe6uHRitHq6cGFu2vqZtnLkoc6fVx+7pA3OXbX0cq+hgGQmdyjYdu3WhvVm6KcbUQ2SuPhF0VuVNm6DZDgP3z7wrx39a/dQu2+daf0MAr7vkn3YYDjSq591+gylyM9hcGA/r/OXrrR+qncsVN+xSdt3ZT73n67xJY62MnxEOHLfG3asKzNpstyxjp+p3HEg27WACeCvA3b/Xr9Y9u13XfWR0vtAWOT8G4FuLJg9/xJ3vUVtS5JeCLQqgTEbJCqKc3sb9Zds23lxd01Hv/a+5ctz6sJX+SlfhmT7NcfRrv51pG092y6dzEQ/cgLyNUh8jjoAdJVl9vhGjl+4cGFiw8z5f2bgg65OgvmLhb7emgFUWYFUF0adEwRoJe0fvJOb4UHG574A46tWn+FaCQvbSQd0qCqrJzr6tQOWL8+tc8rflem+jJnV/RnXwwntg8UlOXU+vfYk0/r/uO5clEdNMopmT7efQibT2fsBOtT723gaJHV4PPzy9FcOqbdr4Hccphk6Um9yAeBOyzRcThmS6e7vAax26FyP8kIH8L5OI0pdqiWNnxlxp4T5PKuv97vN7DhiNEiapa9/Ka8euxqs9gkrn3vAy+GoTG6uxrY6/llzLOGn23HpxBj19LsEnOMqJnBawTR+7C1nMqVf5V19JUJqtM4PIhskMfW7UfW6mZHa615Yz+h5Zqjd6dpDhCsHhoa+155oU/frnDtVbwyWhva65+ZvqvFjxBOkI+pobLHPML0v5HI57XfP2up41oc8PcelltnjcoaQTOtNbyuj1emwY125H22y3DGPn2o37EBPPX3FMg3HKY/hX49MX/LBBDTXYgiADQN2/xyn8dLs8kdtR5JeCLQygaYYJOoCVzKtq45012phiXFUoc9YVf1/Mq2rs7jOM+Z3WKZxXFcqe1ojg+TY1De2HqR2tXro8TJDe6/o63k8CLDvYA4UC6ZRjVBcftVntVVl5HeuW23Zq9X6uY48S+22tr338mPYTjpw0LLx6eIy4x5v2YI87oDcE7euRZfMY01zGSjlbyV4H78dJfVTZzp7OoF+6M2zJQwST/m8MsatI0H1ZBPvVfVQVpXp6FR2X5vK58y9zy2WabiPBw6fX78HIHf8njrHBkfbocRpkHA8+rp+3fPa5kG7c11p/bcMOHcmH7dMY+8qnzh1InAi1EBPlWyfWZzb3bOAo/qbEf3ScJvUnyBgd0edrxuw++d6V2jD6kQUgyROfmHlraYbL4PkyJO6N0+0lb1u7eSQUTk4eRjAx5xyE2nHFvK5u4LHn+xXQHSd5/cRk1Tn78lM93fA7IrPRMD9BdOoeT4M6NvH1FaUDKPV6bBjXRxyxzV+Hrn4G9sk7PYRDg3sttIHVv74suf96jyZ1tV4q45Zr2VgLQHvIMFfqo63cZQ/ajuS9EKglQk00yBRdxC+samwdJNl9tQ8D3kvZhLwhYJp3BbGIElm9C4wVng79gXztFn1vBF1ZrInENNtnvfetEzDtRuSXNT9UWhcdtdbe5h/afX1fso1WKSyB4JIrZo4n1WWaYzwBhS2kw7oUH2PYFUzTaZ1deRje5cUhKOtvFGopfFhplboZ/Sv7li+fHnJTymPyuT20dge4Ua0BQyStxfM0+bUq+vYdcTPSQHwkmUarhg6imvlntEIJwBBK9td6e6rGfxV12THZ7t/rB1JjAbJ2PV15IKFKu7TlmnUFjm85e9M67cSUHY3XHmGOvq1WdWd2Th1IqDdNtTTWvtM6b8B4SCH7Bu1xIZtViy5am31bxWvXM+6y019ltnjWsGPohdRDJI4+UWRWaUdL4NE5dWZ0j9BBHUhOXh8ZPzI6jO89xldxQrQkRHHe50vdab0NBHyHj6vWaaxraP/9y7ujbmtqA+MVqdDj3VxtHH/fnnM/VFXSv8ME7zG5hrLNELdk/PTb59F2abUW9S2JOmFQKsSaJpB0pnO7k8gdSG1+ry2YJ62nZpE+lwErw2+YQySijtR7/GVwHsemwZ9XwMCpSHawuMmVO18KLebtVUxNXkfGqI5znR+gyIRn1TI947whhW6k/bvUO+zTEP5Ovd9kmldrb67vH54V+u6Uvq/MOEHrg8wnrf6jA8EfbeyOjjCvW8LGCS/tkzDtTrpLUPcOhIwWD9smYZzUlkTK5nW1VE712V3DfxRPzeevu42gR8XTeO0ZnYcMRokY9bXZCp7bghvZQ1xEHiP6pG4OHUiQB8a6qljUqmcISxxFojAny+YvT+t/q1rhBMQgFn752Jf7t6GIAISRDFI4uQXVf7xNEjKk/OMfg0Yvk4SlKE8YPfv22iXyl9H+N8ss3dhnb5dLYJ565ct01Ce+aou5ZveVuoYJA11OsJY13S5A9rhmPujiqt8r+e71ZZpOHcrI6lxHH1cJAEksRBocQJNM0iGOzT9ORB2rpa5OgHrSuWSTHZt9d55PCGMQZJMd/cCXHOpW/l+3ZUmlabionHEkS6/bVc/3/Jer1zJlP4UCM7L7utouratv4tjn+16n4Bjfh0qAcsLpnF84KCV0R8A4xDXZMZzfMDXhSPwZNE0/m/QdytnmEfsnky8QcJ3WWav8uIU+MStIwEDX/nYoZ9QybT+CoDaqqZKQ7a9S2HZpZ4Vb8Bv8ONJZJA0Q18DHB9E7j6ZeFNw0hj7jYDJZkM9rRbo8EXnz5qmzVR3D2qe4xi4rWgaX6gZLals0ePh58UF87SdxhKjJopBEnebilK543Gp3SlP2dWxbf+np78vJ7FJO3JlPvfzRvIH9BlLLdM4Jejdrkz3Acysjoe5Hi2xYfPq7lkcbSXYIAnR94Z0cR+H3HGNn35BTAn4XcE0ajHUGtW/9/c4yh9VBkkvBFqZQFMNks607rqsyZXYHJ1p/SYCTnWAOMUyjXIU7zAGiW+EY+APlmmM8E7khF2JiO3yTqJ+T2ilne5eepm6EFt7/NNuOh5RjtJa0mpufYdfDD4+EWHVaOQ54zqRkssDRxiDJJ39GlAOhuh8nrBMY48ghVSOANbPnD8iIOSEGyQNeAzrkU8U7CbqSNj6rLL1M0iCAuBNdoOkXmTvsPoaUH/R+06iTivfU/aaF6dORNUHv4L4uNN9p6Nf20YdOavESFKRupX3ssoT7MQjLKgoBkmc/MLKW0033gZJxWmCukviOt6r5GkU/LfWB/hN1JmWWH09zrHQhaJzce4gsu0RwRA7+rXZVQcncbSVcjsNaVh46y7se3HIHTZv11gfYvwMcB7ze8s0wrht91XvOMoftR1JeiHQygSaapAcnc4ebIN+XRs+CY8U8sYBnjsPQ4Nt2rb3/Dj31vCkofGl9oDt02cs03B75PGQ9spTk2u6Nst3VyOtPwlgvuMzry+Yp81VK5KdKf1CIlzhzEIjHL4ib3hdEZeThO0ow6aL2qH6uaisRJOfF6SQh51+4RYzNk7/u/f3yWCQxK0jUetJDJJNWhTGgA44HhQpGrlXb+PUiaj64GuQZLIfZqZHnb9VV9/93Is7j6ONdlCJYpDEyS+q/ONskFAyo68C44ggOSnAK5qrn/aZ4DPop0Wz5/NB302muw8H2OvMxK4c2Sq/FkdbiTJmjdogSevnMOA9ej2mNj6adhiuP/IJhAs0PCZeT6/jqreobUnSC4FWJdBUg0RtGXSl9RcdUZZLrGkfd6/4lOMK1CIVhzFIvEe+KjAHOvpXzwy6oF3uYNPZFEAu94oEvFwwDfeF8MoH/c7yg/kgq6/34UpALKcLwJcWzNN2DDo+EbajDJsuskGS6f4sMd/hUbyBBfO0jiCZg7xDTQaDJG4diVpPYpBENUiyxzPoJx59fb0SX2dU/WecOhFVH4InoLqKoVQLBFmNXZBM69d7gj+OaXW2mn8UgyROflErdDwNEv8gqCMkXssJbR+vq/VGBgmA31qm8ZGg8gd4OvybZRq1+40BwTXH1FbGxyBpfhsfTTsMY5B0ZvSFxKjd56rUV79lGg2D4AbVbVz1FrUtSXoh0KoEmm2Q+LnQVd5Kat6qGPhy0TRuqA2QYXZIvvD1rah9mopWrDlBqhgoyuVwYOee6f5XYv6y6/c6x3/8fIkT0TepbfBae7BNuft15v8dyzTOD5xohNz+jq1DXXTJfNI0tePjevzc1FYTtKzb3xBHtjpj1pGo9SQGSTSDRMVjgcZed5qsJTZs4fQ8FaUjjVMnoupDcB81IhjdKwvmaTv89ln7vwmoOaBg4nOK+d5ropTfL20UgyROflHLMV4GSeXeodq1muGQ8SkGrvUGRWTgNzP7Vx8StCgWcIdkfUf/2q1VoEXf+hkZ8FN5Mlhp9fV2VtPH0VbGwyCJQ+7RtMMwBslnFl+8Y8lOqDhe7ukDafML+Zzn6PZwkq60bjHKdzuVQ5PhfwzD6jPKAYfjKH/UdiTphUArE2i6QZJM635eQqoMbJu0HVbmc+rC73AjDmGQlBtzRv+5dwudQNcUzB5XgLHqdytnsJVfcGfMEDT0HZ/WHwHgXMF6HITrwbjRWZF+0XOdv4ftKMOmc307xBnYyn0QdWl2G+e7BO4umL2Gn1L6ddQq3WTYIYlbR6LWkxgkmzQszARgeEI0wmkE/IKkqrSViOfKQYBywvAKwK8y6OmiabhiOMTVb0TVh6BBoDLpV4sdtQmwCtznic001G5rO3hjHY1mYKnEFlGLO67urKN/9TS/iXVc/KLKPh4GifIG2fbOViq2zZ4O+WwN/HHlHS+Z1pX3K5creGa+uNjXq1zej3gCDJI6Ol2+w6d0ekdPn31Bwez9tnt8iaGthFxE8xY0SltodhuPkndV7gj9kXJqUItrpN5nxteLfYb3bma1P1Kx0jZ38fHE/Wp2+aO2I0kvBFqZQNMNkkrkc2VwbO1T8BEuBMMbJLlDwfb9nm9u0Jj+yS84YjKtqw78PE/61QvmaXvUjWeR0s8GwbsSqS7G7+P4VsNzr2E7yrDpXINRCIOkMsG7EYRaLJjKN94cLA3t6Y0u3Ol/xKv8yuQxSOLTkaj1JAbJJo0NOwHwu/cE4KkBu3+B18VqMpP9EphqO63l3BjfsvqMr7nbSjw6EVUf6g0CybSuAsaq2BLVR11m39R/elbIxzKgVLx7qdVb1xO0c5rMxMMvahnGwyDxd/VL11tmz5lK3s5TcrtQyVYX3WdW5Vfu4aFpBxSW5kYEQg0ySAD8RUtsWODd+fNz81x26mXbH/J654ulrYyDQdJsuUfTDsP2R11p/VQGbvLo6qs0oO1RuC3nMuqTKb0bhJwzLVXu0Dr/1uzyR21Hkl4ItDKBphsk5YlwWlf+9ZWffdfjF/08rEEy/N3uGwD+kuezbzDxhdPsobvf1qa/O5uwO9t8NsApT7qNDD64aPY+Vq9CKt5VVOBB1/Ew5ztBqySuiVDIzj3ODvWoVG5XjewnALS5ysz4M4jOoun066HBjbM0bj+BuHxh/+1KwEWXXkwWgyROHYlaT2KQbNK4sBOAcryiNVs94l2VVAO7Db5Am5Z4bKB/YIu2tsTnielyz7GaF9pI2/OufG6EU4Y4+o2o+lCvzwmY9G96hXGC1Wd479eMelxJpnW1kuvyHqWigdsJ7bSZa/FC/2y833k3Ig5+UYVvZhySWt42fcxa1lN2wlK5TK5c+W7q+xjPd6zX9qh6t1LputK+l51XryNtvwfyOVcw1ACDRI0tOygXsiVo5/UTHp0+NLBVm5ZYrBHlGGh3jTWgfNHsGTGWxtFWRqvTUd5rttxR8q5yDdsflU8ZdMx/0BPAVCnIfzFpZ9E0PGoPYS6VbBUvSi2EqFgx1acE1g6y+nIupxXNLn/UdiTphUArE4jFIOlM650EWN6C+8X/iGKQlLfU12x5KxN9NiLU9WCcVD3L2ehdv615xzt2aYh2XnVLzwt1JxktYJCUB9qMngOju1GZ1e8EHMfAv3nTTiaDJC4diTrwiUES3SBRbygjOkH2Aw7HGGFU9x3b5sNXLutVxy1HPHHoRFR9aFSIZFp/GsCHfNKtWUfaXO9kt9H36vZN6W7TZ8Fm0yueAKpx8Isqf5wGibpXg2n2416dYxufLi4zXB6vKkdhlZ553L/StZbZ4wqk6G+Q0E1gexcQfTIEg2fbbe2AoKN6zW4ro9XpqO81U+6oeVfGxIZxvKp1U7n3oY7q1fXo6alLG+DFltnb51fHzSx/CB2SJEJg0hCIxSCpnO92nacMCioUxSCpUKWudPY8Bl0EYKuGpBkPUUI7029LPejdgK3acnK1klgwjYaDSdiOMmw6p6xhV3iqvJJp/VsA1Nl63/pWxw6Y+dyO9U/dMFnjkHjqsuk6ErWexCAZnUFSnjCkLt4BlFDe8Vzn9QPa62METlejs9fpD5qqE1H1oVE/lcxkv47hXR/XE0eAzGMyuQ8Msf1bvxgb5cw9Bsl49bv1GMVpkCTT2TsBOsadf50YU6dk90aJlDMV584zM2t3VCTXAAAFDUlEQVSHF/tytSjrvjrCWMZDA2dTe3sfQMk6ZX5cK2mfW3Fz7pl6XJrZVkar06N5r1lyjyrvkEeeq9yHHUGUbgDINwius34I+G8m7TQrn3tgvOqtUd8ivwuByUIgFoNkeFLRfQuIa1GHAVxkmcaIAXcUBkmZ7TGZ3JaDXDqeQJ8mYC8evrytLoaq+CYvEehBaFQoLM39MmplqG8Psa3uwUwfMUEgPrWY71VH0uo+YTvKsOmcmUU0SMqvJhd1fxSEMwA+GFS+6L8WwN+IaBUN0VI18O1/+unt222cO+CdE1V84HOjMgf9HhCh1tdL2Wh4BOXbTB2JKpcYJJtqZTT6WtVZIj6eCR8D8H4AWwJ4F8CrRHjYZiwvmoYKghhaN5ulE1H1oVHbOfqU7u3tEqvjPK7HhnbISjP3YKP3o/5eMUp0oBxr430ANgJYA8LTDNxXzBu9ft9sFr+o8sZlkCDB870OS5R+DbZpu1djZfnJmkzr6iL7Nzy/vciDA3sWb71CHX31j0XFdKvV16PuC1EylfscyFZHi9VuizpC9zYIT5GN22as15aqAJlhOan+faxtZbQ6Pdr3mtHGR5P3aPujznR2f41oITPUgqRyPPB/AKhjeq8BeITAK2b0P3VHvVAE3vpsRr2F1RFJJwRanUAkg6TVCyPyjY1AxeNPOWCl43nLMg0/BwVjy0zeFgJCoEaga3Huk2zbykV67akEMt0lisElSFuHQMCRrdsts+fE1pFSJBECQkAItAYBMUhaox5aQoquxbn92La9l/4ft0zD5fqwJYQVIYTAFCKQTGcL3iM8TNCDdiqmUNGnbFFGs3o/ZWFIwYSAEBACDQiIQTKFVaQzlTuMwJ9i4p2JsTMIO4Fwh5U3vupX7M60fh4BLn/3wMjLmlMYmRRNCIw7gQAnIBvbbW2nZsQeGfcCSYZlAmKQiCIIASEgBMITEIMkPKtJl9I3VgPwlpagPVcs6VHB2GrPkSd1b55o4z+NCMpFdGAh3/Mfk67wIrAQaEECuVxO+/0LA9u8qL3x1pz+OXOmJRILGXQZgM3c4spCQAtWXySRxCCJhEsSCwEh8B4nIAbJFFaAShA0Fa1eXVp1PqtBdH4b6KH2dzG0cZZ9oD0ch2Q/ZyIm3F3MGx7vM1MYmBRNCMRMYNhjj608ENZ73ippg7utWnp5o3QxSyufHwsBMUjGQk/eFQJC4L1GQAySKV7j5WNbZBcBTItSVAaebCftYL9Ac1G+I2mFgBDYRCCEQcJg7XirLzciHpBwnFwExCCZXPUl0goBITCxBMQgmVj+45L70enswTboJgC7hcjQJsKyoUE6a9UtPe+ESC9JhIAQCEmgnkFSjgdEfJaV7/1ByM9JshYmIAZJC1eOiCYEhEDLERCDpOWqJB6BDj001zZ7J7sTGo4FYz8e9qOuzq2r+ANvM7CaCA+xpvUVl+TUMS95hIAQaDKBw06/cIsZG6f/WsVVIWAWAzaAF8G4L5HQrrl7ae7JJmcpn5sgAmKQTBB4yVYICIFJSUAMkklZbSK0EBACQkAICAEhIASEgBCYGgTEIJka9SilEAJCQAgIASEgBISAEBACk5KAGCSTstpEaCEgBISAEBACQkAICAEhMDUIiEEyNepRSiEEhIAQEAJCQAgIASEgBCYlATFIJmW1idBCQAgIASEgBISAEBACQmBqEBCDZGrUo5RCCAgBISAEhIAQEAJCQAhMSgL/Cw3mfr7WwJhqAAAAAElFTkSuQmCC"/>
          <p:cNvSpPr>
            <a:spLocks noGrp="1" noChangeAspect="1" noChangeArrowheads="1"/>
          </p:cNvSpPr>
          <p:nvPr>
            <p:ph type="subTitle" idx="1"/>
          </p:nvPr>
        </p:nvSpPr>
        <p:spPr bwMode="auto"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/>
              <a:t>Von der Theorie zur Erfahrung</a:t>
            </a:r>
          </a:p>
        </p:txBody>
      </p:sp>
      <p:sp>
        <p:nvSpPr>
          <p:cNvPr id="1341127571" name="Textfeld 1341127570"/>
          <p:cNvSpPr txBox="1"/>
          <p:nvPr/>
        </p:nvSpPr>
        <p:spPr bwMode="auto">
          <a:xfrm>
            <a:off x="701874" y="3232726"/>
            <a:ext cx="7696968" cy="203969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algn="ctr">
              <a:defRPr/>
            </a:pPr>
            <a:r>
              <a:rPr lang="en-US" sz="1800" b="0" i="0" u="none" strike="noStrike" cap="none" spc="0" dirty="0">
                <a:solidFill>
                  <a:srgbClr val="4C5F7E"/>
                </a:solidFill>
                <a:latin typeface="Avenir Book"/>
                <a:ea typeface="Avenir Book"/>
                <a:cs typeface="Avenir Book"/>
              </a:rPr>
              <a:t>"Piaget vertrat die Ansicht, dass Kinder ihr Wissen durch Interaktion mit ihrer Umwelt und das Sammeln von Erfahrungen in der realen Welt aufbauen.</a:t>
            </a:r>
            <a:endParaRPr sz="1800" b="0" i="0" u="none" strike="noStrike" cap="none" spc="0" dirty="0">
              <a:solidFill>
                <a:srgbClr val="4C5F7E"/>
              </a:solidFill>
              <a:latin typeface="Avenir Book"/>
              <a:ea typeface="Avenir Book"/>
              <a:cs typeface="Avenir Book"/>
            </a:endParaRPr>
          </a:p>
          <a:p>
            <a:pPr algn="ctr">
              <a:spcBef>
                <a:spcPts val="850"/>
              </a:spcBef>
              <a:defRPr/>
            </a:pPr>
            <a:r>
              <a:rPr lang="en-US" sz="1800" b="0" i="0" u="none" strike="noStrike" cap="none" spc="0" dirty="0">
                <a:solidFill>
                  <a:srgbClr val="4C5F7E"/>
                </a:solidFill>
                <a:latin typeface="Avenir Book"/>
                <a:ea typeface="Avenir Book"/>
                <a:cs typeface="Avenir Book"/>
              </a:rPr>
              <a:t>Vygotsky vertrat die Ansicht, dass Kinder durch Handeln und durch das Sprechen über ihre Erfahrungen lernen [...].</a:t>
            </a:r>
            <a:endParaRPr sz="1800" b="0" i="0" u="none" strike="noStrike" cap="none" spc="0" dirty="0">
              <a:solidFill>
                <a:srgbClr val="4C5F7E"/>
              </a:solidFill>
              <a:latin typeface="Avenir Book"/>
              <a:ea typeface="Avenir Book"/>
              <a:cs typeface="Avenir Book"/>
            </a:endParaRPr>
          </a:p>
          <a:p>
            <a:pPr algn="ctr">
              <a:spcBef>
                <a:spcPts val="850"/>
              </a:spcBef>
              <a:defRPr/>
            </a:pPr>
            <a:r>
              <a:rPr lang="en-US" sz="1800" b="0" i="0" u="none" strike="noStrike" cap="none" spc="0" dirty="0">
                <a:solidFill>
                  <a:srgbClr val="4C5F7E"/>
                </a:solidFill>
                <a:latin typeface="Avenir Book"/>
                <a:ea typeface="Avenir Book"/>
                <a:cs typeface="Avenir Book"/>
              </a:rPr>
              <a:t>Montessori schlug vor, dass Kinder durch direkte Interaktion mit ihrer Umwelt Verantwortung übernehmen und lernen." </a:t>
            </a:r>
            <a:endParaRPr sz="1800" b="0" i="0" u="none" strike="noStrike" cap="none" spc="0" dirty="0">
              <a:solidFill>
                <a:srgbClr val="4C5F7E"/>
              </a:solidFill>
              <a:latin typeface="Avenir Book"/>
              <a:ea typeface="Avenir Book"/>
              <a:cs typeface="Avenir Book"/>
            </a:endParaRPr>
          </a:p>
          <a:p>
            <a:pPr algn="ctr">
              <a:defRPr/>
            </a:pPr>
            <a:endParaRPr sz="1800" b="0" i="0" u="none" strike="noStrike" cap="none" spc="0" dirty="0">
              <a:solidFill>
                <a:srgbClr val="4C5F7E"/>
              </a:solidFill>
              <a:latin typeface="Avenir Book"/>
              <a:ea typeface="Avenir Book"/>
              <a:cs typeface="Avenir Book"/>
            </a:endParaRPr>
          </a:p>
          <a:p>
            <a:pPr algn="ctr">
              <a:defRPr/>
            </a:pPr>
            <a:r>
              <a:rPr lang="en-US" sz="1400" b="0" i="0" u="none" strike="noStrike" cap="none" spc="0" dirty="0">
                <a:solidFill>
                  <a:srgbClr val="4C5F7E"/>
                </a:solidFill>
                <a:latin typeface="Avenir Book"/>
                <a:ea typeface="Avenir Book"/>
                <a:cs typeface="Avenir Book"/>
              </a:rPr>
              <a:t>(Fine &amp; Gee 2017, 7)</a:t>
            </a:r>
            <a:endParaRPr sz="1400" b="0" i="0" u="none" strike="noStrike" cap="none" spc="0" dirty="0">
              <a:solidFill>
                <a:srgbClr val="4C5F7E"/>
              </a:solidFill>
              <a:latin typeface="Avenir Book"/>
              <a:ea typeface="Avenir Book"/>
              <a:cs typeface="Avenir Book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 bwMode="auto">
          <a:xfrm>
            <a:off x="457200" y="591661"/>
            <a:ext cx="8229600" cy="6477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s-ES_tradnl"/>
              <a:t>Bildung für nachhaltige Entwicklung</a:t>
            </a:r>
            <a:endParaRPr lang="en-US" b="0"/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 bwMode="auto">
          <a:xfrm>
            <a:off x="457200" y="1388962"/>
            <a:ext cx="8229600" cy="473720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de-DE" sz="2400" dirty="0"/>
          </a:p>
          <a:p>
            <a:pPr>
              <a:buFont typeface="Arial"/>
              <a:buChar char="•"/>
              <a:defRPr/>
            </a:pPr>
            <a:endParaRPr lang="en-US" sz="2400" dirty="0"/>
          </a:p>
        </p:txBody>
      </p:sp>
      <p:sp>
        <p:nvSpPr>
          <p:cNvPr id="6" name="Marcador de pie de página 3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8"/>
            <a:ext cx="2647951" cy="365125"/>
          </a:xfrm>
        </p:spPr>
        <p:txBody>
          <a:bodyPr/>
          <a:lstStyle/>
          <a:p>
            <a:pPr algn="r">
              <a:defRPr/>
            </a:pPr>
            <a:r>
              <a:rPr lang="es-ES">
                <a:solidFill>
                  <a:srgbClr val="CC023B"/>
                </a:solidFill>
              </a:rPr>
              <a:t>Stoffkreisläufe in der Biologie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7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</a:t>
            </a:r>
            <a:fld id="{9DD0088F-7E4A-9C4B-9ED2-72FAF1293163}" type="slidenum">
              <a:rPr lang="es-ES_tradnl"/>
              <a:t>20</a:t>
            </a:fld>
            <a:endParaRPr lang="es-ES_tradnl"/>
          </a:p>
        </p:txBody>
      </p:sp>
      <p:sp>
        <p:nvSpPr>
          <p:cNvPr id="8" name="Inhaltsplatzhalter 2"/>
          <p:cNvSpPr txBox="1"/>
          <p:nvPr/>
        </p:nvSpPr>
        <p:spPr bwMode="auto">
          <a:xfrm>
            <a:off x="251520" y="2060848"/>
            <a:ext cx="8283352" cy="3168351"/>
          </a:xfrm>
          <a:prstGeom prst="rect">
            <a:avLst/>
          </a:prstGeom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rmAutofit/>
          </a:bodyPr>
          <a:lstStyle>
            <a:lvl1pPr marL="342900" indent="-342900" algn="l" defTabSz="457200">
              <a:spcBef>
                <a:spcPts val="0"/>
              </a:spcBef>
              <a:buClr>
                <a:srgbClr val="BE002D"/>
              </a:buClr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1pPr>
            <a:lvl2pPr marL="742950" indent="-285750" algn="l" defTabSz="457200">
              <a:spcBef>
                <a:spcPts val="0"/>
              </a:spcBef>
              <a:buClr>
                <a:srgbClr val="B4CB4D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2pPr>
            <a:lvl3pPr marL="1143000" indent="-228600" algn="l" defTabSz="457200">
              <a:spcBef>
                <a:spcPts val="0"/>
              </a:spcBef>
              <a:buClr>
                <a:srgbClr val="001470"/>
              </a:buClr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3pPr>
            <a:lvl4pPr marL="1600200" indent="-228600" algn="l" defTabSz="457200">
              <a:spcBef>
                <a:spcPts val="0"/>
              </a:spcBef>
              <a:buSzPct val="75000"/>
              <a:buFont typeface="Wingdings"/>
              <a:buChar char="§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4pPr>
            <a:lvl5pPr marL="2057400" indent="-228600" algn="l" defTabSz="457200">
              <a:spcBef>
                <a:spcPts val="0"/>
              </a:spcBef>
              <a:buSzPct val="80000"/>
              <a:buFont typeface="Lucida Grande"/>
              <a:buChar char="-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5pPr>
            <a:lvl6pPr marL="25146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r>
              <a:rPr lang="en-US" sz="1900" i="1" u="sng" dirty="0">
                <a:solidFill>
                  <a:srgbClr val="000000"/>
                </a:solidFill>
                <a:latin typeface="Arial"/>
                <a:cs typeface="Arial"/>
              </a:rPr>
              <a:t>UNESCO - Roadmap for Implementing the GAP on ESD (2014):</a:t>
            </a:r>
            <a:endParaRPr sz="1900" i="1" u="sng" dirty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endParaRPr lang="en-US" sz="1900" i="1" dirty="0">
              <a:latin typeface="Arial"/>
              <a:ea typeface="Arial"/>
              <a:cs typeface="Arial"/>
            </a:endParaRPr>
          </a:p>
          <a:p>
            <a:pPr>
              <a:defRPr/>
            </a:pPr>
            <a:r>
              <a:rPr lang="en-US" sz="1900" dirty="0">
                <a:latin typeface="Arial"/>
                <a:ea typeface="Arial"/>
                <a:cs typeface="Arial"/>
              </a:rPr>
              <a:t>" BNE ermöglicht es jedem Menschen, sich das </a:t>
            </a:r>
            <a:r>
              <a:rPr lang="en-US" sz="1900" b="1" dirty="0">
                <a:latin typeface="Arial"/>
                <a:ea typeface="Arial"/>
                <a:cs typeface="Arial"/>
              </a:rPr>
              <a:t>Wissen, die Fähigkeiten, die Werte und die Einstellungen </a:t>
            </a:r>
            <a:r>
              <a:rPr lang="en-US" sz="1900" dirty="0">
                <a:latin typeface="Arial"/>
                <a:ea typeface="Arial"/>
                <a:cs typeface="Arial"/>
              </a:rPr>
              <a:t>anzueignen, die ihn dazu befähigen, zu einer nachhaltigen Entwicklung </a:t>
            </a:r>
            <a:r>
              <a:rPr lang="en-US" sz="1900" b="1" dirty="0">
                <a:latin typeface="Arial"/>
                <a:ea typeface="Arial"/>
                <a:cs typeface="Arial"/>
              </a:rPr>
              <a:t>beizutragen </a:t>
            </a:r>
            <a:r>
              <a:rPr lang="en-US" sz="1900" dirty="0">
                <a:latin typeface="Arial"/>
                <a:ea typeface="Arial"/>
                <a:cs typeface="Arial"/>
              </a:rPr>
              <a:t>und </a:t>
            </a:r>
            <a:r>
              <a:rPr lang="en-US" sz="1900" b="1" dirty="0">
                <a:latin typeface="Arial"/>
                <a:ea typeface="Arial"/>
                <a:cs typeface="Arial"/>
              </a:rPr>
              <a:t>informierte Entscheidungen zu treffen </a:t>
            </a:r>
            <a:r>
              <a:rPr lang="en-US" sz="1900" dirty="0">
                <a:latin typeface="Arial"/>
                <a:ea typeface="Arial"/>
                <a:cs typeface="Arial"/>
              </a:rPr>
              <a:t>und </a:t>
            </a:r>
            <a:r>
              <a:rPr lang="en-US" sz="1900" b="1" dirty="0">
                <a:latin typeface="Arial"/>
                <a:ea typeface="Arial"/>
                <a:cs typeface="Arial"/>
              </a:rPr>
              <a:t>verantwortungsbewusst zu handeln</a:t>
            </a:r>
            <a:r>
              <a:rPr lang="en-US" sz="1900" dirty="0">
                <a:latin typeface="Arial"/>
                <a:ea typeface="Arial"/>
                <a:cs typeface="Arial"/>
              </a:rPr>
              <a:t>, um die Integrität der Umwelt, die wirtschaftliche Lebensfähigkeit und eine gerechte Gesellschaft für heutige und zukünftige Generationen zu gewährleisten. (UNESCO 2014, S. 33)"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 bwMode="auto">
          <a:xfrm>
            <a:off x="457200" y="591661"/>
            <a:ext cx="8229600" cy="6477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s-ES_tradnl"/>
              <a:t>Bildung für nachhaltige Entwicklung</a:t>
            </a:r>
            <a:endParaRPr lang="en-US" b="0"/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 bwMode="auto">
          <a:xfrm>
            <a:off x="457200" y="1388962"/>
            <a:ext cx="8229600" cy="473720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de-DE" sz="2400" dirty="0"/>
          </a:p>
          <a:p>
            <a:pPr>
              <a:buFont typeface="Arial"/>
              <a:buChar char="•"/>
              <a:defRPr/>
            </a:pPr>
            <a:endParaRPr lang="en-US" sz="2400" dirty="0"/>
          </a:p>
        </p:txBody>
      </p:sp>
      <p:sp>
        <p:nvSpPr>
          <p:cNvPr id="6" name="Marcador de pie de página 3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8"/>
            <a:ext cx="2647951" cy="365125"/>
          </a:xfrm>
        </p:spPr>
        <p:txBody>
          <a:bodyPr/>
          <a:lstStyle/>
          <a:p>
            <a:pPr algn="r">
              <a:defRPr/>
            </a:pPr>
            <a:r>
              <a:rPr lang="es-ES">
                <a:solidFill>
                  <a:srgbClr val="CC023B"/>
                </a:solidFill>
              </a:rPr>
              <a:t>Stoffkreisläufe in der Biologie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7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</a:t>
            </a:r>
            <a:fld id="{9DD0088F-7E4A-9C4B-9ED2-72FAF1293163}" type="slidenum">
              <a:rPr lang="es-ES_tradnl"/>
              <a:t>21</a:t>
            </a:fld>
            <a:endParaRPr lang="es-ES_tradnl"/>
          </a:p>
        </p:txBody>
      </p:sp>
      <p:sp>
        <p:nvSpPr>
          <p:cNvPr id="8" name="Inhaltsplatzhalter 2"/>
          <p:cNvSpPr txBox="1"/>
          <p:nvPr/>
        </p:nvSpPr>
        <p:spPr bwMode="auto">
          <a:xfrm>
            <a:off x="183774" y="1442601"/>
            <a:ext cx="6836498" cy="2952328"/>
          </a:xfrm>
          <a:prstGeom prst="rect">
            <a:avLst/>
          </a:prstGeom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>
            <a:lvl1pPr marL="342900" indent="-342900" algn="l" defTabSz="457200">
              <a:spcBef>
                <a:spcPts val="0"/>
              </a:spcBef>
              <a:buClr>
                <a:srgbClr val="BE002D"/>
              </a:buClr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1pPr>
            <a:lvl2pPr marL="742950" indent="-285750" algn="l" defTabSz="457200">
              <a:spcBef>
                <a:spcPts val="0"/>
              </a:spcBef>
              <a:buClr>
                <a:srgbClr val="B4CB4D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2pPr>
            <a:lvl3pPr marL="1143000" indent="-228600" algn="l" defTabSz="457200">
              <a:spcBef>
                <a:spcPts val="0"/>
              </a:spcBef>
              <a:buClr>
                <a:srgbClr val="001470"/>
              </a:buClr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3pPr>
            <a:lvl4pPr marL="1600200" indent="-228600" algn="l" defTabSz="457200">
              <a:spcBef>
                <a:spcPts val="0"/>
              </a:spcBef>
              <a:buSzPct val="75000"/>
              <a:buFont typeface="Wingdings"/>
              <a:buChar char="§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4pPr>
            <a:lvl5pPr marL="2057400" indent="-228600" algn="l" defTabSz="457200">
              <a:spcBef>
                <a:spcPts val="0"/>
              </a:spcBef>
              <a:buSzPct val="80000"/>
              <a:buFont typeface="Lucida Grande"/>
              <a:buChar char="-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5pPr>
            <a:lvl6pPr marL="25146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90000"/>
              </a:lnSpc>
              <a:spcBef>
                <a:spcPts val="998"/>
              </a:spcBef>
              <a:buFont typeface="Arial"/>
              <a:buNone/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de-DE" sz="1600" u="sng" dirty="0" err="1">
                <a:latin typeface="Arial"/>
                <a:ea typeface="Arial"/>
                <a:cs typeface="Arial"/>
              </a:rPr>
              <a:t>➪Kompetenzen, die durch </a:t>
            </a:r>
            <a:r>
              <a:rPr lang="de-DE" sz="1600" u="sng" dirty="0">
                <a:latin typeface="Arial"/>
                <a:ea typeface="Arial"/>
                <a:cs typeface="Arial"/>
              </a:rPr>
              <a:t>BNE </a:t>
            </a:r>
            <a:r>
              <a:rPr lang="de-DE" sz="1600" u="sng" dirty="0" err="1">
                <a:latin typeface="Arial"/>
                <a:ea typeface="Arial"/>
                <a:cs typeface="Arial"/>
              </a:rPr>
              <a:t>vermittelt werden </a:t>
            </a:r>
            <a:r>
              <a:rPr lang="de-DE" sz="1600" u="sng" dirty="0">
                <a:latin typeface="Arial"/>
                <a:ea typeface="Arial"/>
                <a:cs typeface="Arial"/>
              </a:rPr>
              <a:t>(Haan 2008, S. 32)</a:t>
            </a:r>
            <a:endParaRPr dirty="0"/>
          </a:p>
          <a:p>
            <a:pPr marL="349965" indent="-349965" defTabSz="914400">
              <a:lnSpc>
                <a:spcPct val="90000"/>
              </a:lnSpc>
              <a:spcBef>
                <a:spcPts val="998"/>
              </a:spcBef>
              <a:buFont typeface="Arial"/>
              <a:buAutoNum type="arabicPeriod"/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de-DE" sz="1600" dirty="0">
                <a:latin typeface="Arial"/>
                <a:ea typeface="Arial"/>
                <a:cs typeface="Arial"/>
              </a:rPr>
              <a:t>Wissen mit </a:t>
            </a:r>
            <a:r>
              <a:rPr lang="de-DE" sz="1600" b="1" dirty="0">
                <a:latin typeface="Arial"/>
                <a:ea typeface="Arial"/>
                <a:cs typeface="Arial"/>
              </a:rPr>
              <a:t>Offenheit </a:t>
            </a:r>
            <a:r>
              <a:rPr lang="de-DE" sz="1600" dirty="0">
                <a:latin typeface="Arial"/>
                <a:ea typeface="Arial"/>
                <a:cs typeface="Arial"/>
              </a:rPr>
              <a:t>aufzubauen </a:t>
            </a:r>
            <a:r>
              <a:rPr lang="de-DE" sz="1600" b="1" dirty="0">
                <a:latin typeface="Arial"/>
                <a:ea typeface="Arial"/>
                <a:cs typeface="Arial"/>
              </a:rPr>
              <a:t>und neue Perspektiven einzubeziehen</a:t>
            </a:r>
          </a:p>
          <a:p>
            <a:pPr marL="349965" indent="-349965" defTabSz="914400">
              <a:lnSpc>
                <a:spcPct val="90000"/>
              </a:lnSpc>
              <a:spcBef>
                <a:spcPts val="998"/>
              </a:spcBef>
              <a:buFont typeface="Arial"/>
              <a:buAutoNum type="arabicPeriod"/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de-DE" sz="1600" b="1" dirty="0">
                <a:latin typeface="Arial"/>
                <a:ea typeface="Arial"/>
                <a:cs typeface="Arial"/>
              </a:rPr>
              <a:t>vorausschauend zu </a:t>
            </a:r>
            <a:r>
              <a:rPr lang="de-DE" sz="1600" dirty="0">
                <a:latin typeface="Arial"/>
                <a:ea typeface="Arial"/>
                <a:cs typeface="Arial"/>
              </a:rPr>
              <a:t>denken und handeln</a:t>
            </a:r>
            <a:endParaRPr lang="de-DE" sz="1600" b="1" dirty="0">
              <a:latin typeface="Arial"/>
              <a:ea typeface="Arial"/>
              <a:cs typeface="Arial"/>
            </a:endParaRPr>
          </a:p>
          <a:p>
            <a:pPr marL="349965" indent="-349965" defTabSz="914400">
              <a:lnSpc>
                <a:spcPct val="90000"/>
              </a:lnSpc>
              <a:spcBef>
                <a:spcPts val="998"/>
              </a:spcBef>
              <a:buFont typeface="Arial"/>
              <a:buAutoNum type="arabicPeriod"/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de-DE" sz="1600" dirty="0" err="1">
                <a:latin typeface="Arial"/>
                <a:ea typeface="Arial"/>
                <a:cs typeface="Arial"/>
              </a:rPr>
              <a:t>Wissen zu erwerben </a:t>
            </a:r>
            <a:r>
              <a:rPr lang="de-DE" sz="1600" dirty="0">
                <a:latin typeface="Arial"/>
                <a:ea typeface="Arial"/>
                <a:cs typeface="Arial"/>
              </a:rPr>
              <a:t>und </a:t>
            </a:r>
            <a:r>
              <a:rPr lang="de-DE" sz="1600" b="1" dirty="0" err="1">
                <a:latin typeface="Arial"/>
                <a:ea typeface="Arial"/>
                <a:cs typeface="Arial"/>
              </a:rPr>
              <a:t>interdisziplinär </a:t>
            </a:r>
            <a:r>
              <a:rPr lang="de-DE" sz="1600" dirty="0" err="1">
                <a:latin typeface="Arial"/>
                <a:ea typeface="Arial"/>
                <a:cs typeface="Arial"/>
              </a:rPr>
              <a:t>zu handeln</a:t>
            </a:r>
            <a:endParaRPr lang="de-DE" sz="1600" dirty="0">
              <a:latin typeface="Arial"/>
              <a:ea typeface="Arial"/>
              <a:cs typeface="Arial"/>
            </a:endParaRPr>
          </a:p>
          <a:p>
            <a:pPr marL="349965" indent="-349965" defTabSz="914400">
              <a:lnSpc>
                <a:spcPct val="90000"/>
              </a:lnSpc>
              <a:spcBef>
                <a:spcPts val="998"/>
              </a:spcBef>
              <a:buFont typeface="Arial"/>
              <a:buAutoNum type="arabicPeriod"/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de-DE" sz="1600" b="1" dirty="0" err="1">
                <a:latin typeface="Arial"/>
                <a:ea typeface="Arial"/>
                <a:cs typeface="Arial"/>
              </a:rPr>
              <a:t>gemeinsam </a:t>
            </a:r>
            <a:r>
              <a:rPr lang="de-DE" sz="1600" dirty="0" err="1">
                <a:latin typeface="Arial"/>
                <a:ea typeface="Arial"/>
                <a:cs typeface="Arial"/>
              </a:rPr>
              <a:t>mit anderen </a:t>
            </a:r>
            <a:r>
              <a:rPr lang="de-DE" sz="1600" b="1" dirty="0">
                <a:latin typeface="Arial"/>
                <a:ea typeface="Arial"/>
                <a:cs typeface="Arial"/>
              </a:rPr>
              <a:t>planen und </a:t>
            </a:r>
            <a:r>
              <a:rPr lang="de-DE" sz="1600" b="1" dirty="0" err="1">
                <a:latin typeface="Arial"/>
                <a:ea typeface="Arial"/>
                <a:cs typeface="Arial"/>
              </a:rPr>
              <a:t>handeln zu </a:t>
            </a:r>
            <a:r>
              <a:rPr lang="de-DE" sz="1600" dirty="0" err="1">
                <a:latin typeface="Arial"/>
                <a:ea typeface="Arial"/>
                <a:cs typeface="Arial"/>
              </a:rPr>
              <a:t>können</a:t>
            </a:r>
            <a:endParaRPr lang="de-DE" sz="1600" dirty="0">
              <a:latin typeface="Arial"/>
              <a:ea typeface="Arial"/>
              <a:cs typeface="Arial"/>
            </a:endParaRPr>
          </a:p>
          <a:p>
            <a:pPr marL="349965" indent="-349965" defTabSz="914400">
              <a:lnSpc>
                <a:spcPct val="90000"/>
              </a:lnSpc>
              <a:spcBef>
                <a:spcPts val="998"/>
              </a:spcBef>
              <a:buFont typeface="Arial"/>
              <a:buAutoNum type="arabicPeriod"/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de-DE" sz="1600" b="1" dirty="0" err="1">
                <a:latin typeface="Arial"/>
                <a:ea typeface="Arial"/>
                <a:cs typeface="Arial"/>
              </a:rPr>
              <a:t>sich </a:t>
            </a:r>
            <a:r>
              <a:rPr lang="de-DE" sz="1600" b="1" dirty="0">
                <a:latin typeface="Arial"/>
                <a:ea typeface="Arial"/>
                <a:cs typeface="Arial"/>
              </a:rPr>
              <a:t>an </a:t>
            </a:r>
            <a:r>
              <a:rPr lang="de-DE" sz="1600" dirty="0" err="1">
                <a:latin typeface="Arial"/>
                <a:ea typeface="Arial"/>
                <a:cs typeface="Arial"/>
              </a:rPr>
              <a:t>Entscheidungsprozessen </a:t>
            </a:r>
            <a:r>
              <a:rPr lang="de-DE" sz="1600" b="1" dirty="0" err="1">
                <a:latin typeface="Arial"/>
                <a:ea typeface="Arial"/>
                <a:cs typeface="Arial"/>
              </a:rPr>
              <a:t>beteiligen zu können</a:t>
            </a:r>
            <a:endParaRPr lang="de-DE" sz="1600" dirty="0">
              <a:latin typeface="Arial"/>
              <a:ea typeface="Arial"/>
              <a:cs typeface="Arial"/>
            </a:endParaRPr>
          </a:p>
          <a:p>
            <a:pPr marL="349965" indent="-349965" defTabSz="914400">
              <a:lnSpc>
                <a:spcPct val="90000"/>
              </a:lnSpc>
              <a:spcBef>
                <a:spcPts val="998"/>
              </a:spcBef>
              <a:buFont typeface="Arial"/>
              <a:buAutoNum type="arabicPeriod"/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de-DE" sz="1600" b="1" dirty="0" err="1">
                <a:latin typeface="Arial"/>
                <a:ea typeface="Arial"/>
                <a:cs typeface="Arial"/>
              </a:rPr>
              <a:t>andere </a:t>
            </a:r>
            <a:r>
              <a:rPr lang="de-DE" sz="1600" dirty="0" err="1">
                <a:latin typeface="Arial"/>
                <a:ea typeface="Arial"/>
                <a:cs typeface="Arial"/>
              </a:rPr>
              <a:t>zum Handeln </a:t>
            </a:r>
            <a:r>
              <a:rPr lang="de-DE" sz="1600" b="1" dirty="0" err="1">
                <a:latin typeface="Arial"/>
                <a:ea typeface="Arial"/>
                <a:cs typeface="Arial"/>
              </a:rPr>
              <a:t>motivieren </a:t>
            </a:r>
            <a:r>
              <a:rPr lang="de-DE" sz="1600" dirty="0" err="1">
                <a:latin typeface="Arial"/>
                <a:ea typeface="Arial"/>
                <a:cs typeface="Arial"/>
              </a:rPr>
              <a:t>können</a:t>
            </a:r>
            <a:endParaRPr lang="de-DE" sz="1600" dirty="0">
              <a:latin typeface="Arial"/>
              <a:ea typeface="Arial"/>
              <a:cs typeface="Arial"/>
            </a:endParaRPr>
          </a:p>
          <a:p>
            <a:pPr marL="349965" indent="-349965" defTabSz="914400">
              <a:lnSpc>
                <a:spcPct val="90000"/>
              </a:lnSpc>
              <a:spcBef>
                <a:spcPts val="998"/>
              </a:spcBef>
              <a:buFont typeface="Arial"/>
              <a:buAutoNum type="arabicPeriod"/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de-DE" sz="1600" dirty="0">
                <a:latin typeface="Arial"/>
                <a:ea typeface="Arial"/>
                <a:cs typeface="Arial"/>
              </a:rPr>
              <a:t>Eigene und fremde </a:t>
            </a:r>
            <a:r>
              <a:rPr lang="de-DE" sz="1600" dirty="0" err="1">
                <a:latin typeface="Arial"/>
                <a:ea typeface="Arial"/>
                <a:cs typeface="Arial"/>
              </a:rPr>
              <a:t>Normen </a:t>
            </a:r>
            <a:r>
              <a:rPr lang="de-DE" sz="1600" dirty="0">
                <a:latin typeface="Arial"/>
                <a:ea typeface="Arial"/>
                <a:cs typeface="Arial"/>
              </a:rPr>
              <a:t>und </a:t>
            </a:r>
            <a:r>
              <a:rPr lang="de-DE" sz="1600" dirty="0" err="1">
                <a:latin typeface="Arial"/>
                <a:ea typeface="Arial"/>
                <a:cs typeface="Arial"/>
              </a:rPr>
              <a:t>Werte </a:t>
            </a:r>
            <a:r>
              <a:rPr lang="de-DE" sz="1600" dirty="0">
                <a:latin typeface="Arial"/>
                <a:ea typeface="Arial"/>
                <a:cs typeface="Arial"/>
              </a:rPr>
              <a:t>reflektieren </a:t>
            </a:r>
            <a:r>
              <a:rPr lang="de-DE" sz="1600" dirty="0" err="1">
                <a:latin typeface="Arial"/>
                <a:ea typeface="Arial"/>
                <a:cs typeface="Arial"/>
              </a:rPr>
              <a:t>können</a:t>
            </a:r>
            <a:endParaRPr lang="de-DE" sz="1600" dirty="0">
              <a:latin typeface="Arial"/>
              <a:ea typeface="Arial"/>
              <a:cs typeface="Arial"/>
            </a:endParaRPr>
          </a:p>
          <a:p>
            <a:pPr marL="349965" indent="-349965" defTabSz="914400">
              <a:lnSpc>
                <a:spcPct val="90000"/>
              </a:lnSpc>
              <a:spcBef>
                <a:spcPts val="998"/>
              </a:spcBef>
              <a:buFont typeface="Arial"/>
              <a:buAutoNum type="arabicPeriod"/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de-DE" sz="1600" b="1" dirty="0" err="1">
                <a:latin typeface="Arial"/>
                <a:ea typeface="Arial"/>
                <a:cs typeface="Arial"/>
              </a:rPr>
              <a:t>selbstständig </a:t>
            </a:r>
            <a:r>
              <a:rPr lang="de-DE" sz="1600" dirty="0">
                <a:latin typeface="Arial"/>
                <a:ea typeface="Arial"/>
                <a:cs typeface="Arial"/>
              </a:rPr>
              <a:t>planen und </a:t>
            </a:r>
            <a:r>
              <a:rPr lang="de-DE" sz="1600" dirty="0" err="1">
                <a:latin typeface="Arial"/>
                <a:ea typeface="Arial"/>
                <a:cs typeface="Arial"/>
              </a:rPr>
              <a:t>handeln können</a:t>
            </a:r>
            <a:endParaRPr lang="de-DE" sz="1600" b="1" dirty="0">
              <a:latin typeface="Arial"/>
              <a:ea typeface="Arial"/>
              <a:cs typeface="Arial"/>
            </a:endParaRPr>
          </a:p>
          <a:p>
            <a:pPr marL="349965" indent="-349965" defTabSz="914400">
              <a:lnSpc>
                <a:spcPct val="90000"/>
              </a:lnSpc>
              <a:spcBef>
                <a:spcPts val="998"/>
              </a:spcBef>
              <a:buFont typeface="Arial"/>
              <a:buAutoNum type="arabicPeriod"/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de-DE" sz="1600" b="1" dirty="0" err="1">
                <a:latin typeface="Arial"/>
                <a:ea typeface="Arial"/>
                <a:cs typeface="Arial"/>
              </a:rPr>
              <a:t>Empathie </a:t>
            </a:r>
            <a:r>
              <a:rPr lang="de-DE" sz="1600" dirty="0">
                <a:latin typeface="Arial"/>
                <a:ea typeface="Arial"/>
                <a:cs typeface="Arial"/>
              </a:rPr>
              <a:t>und </a:t>
            </a:r>
            <a:r>
              <a:rPr lang="de-DE" sz="1600" b="1" dirty="0" err="1">
                <a:latin typeface="Arial"/>
                <a:ea typeface="Arial"/>
                <a:cs typeface="Arial"/>
              </a:rPr>
              <a:t>Solidarität </a:t>
            </a:r>
            <a:r>
              <a:rPr lang="de-DE" sz="1600" dirty="0" err="1">
                <a:latin typeface="Arial"/>
                <a:ea typeface="Arial"/>
                <a:cs typeface="Arial"/>
              </a:rPr>
              <a:t>für Benachteiligte zeigen können</a:t>
            </a:r>
            <a:endParaRPr lang="de-DE" sz="1600" dirty="0">
              <a:latin typeface="Arial"/>
              <a:ea typeface="Arial"/>
              <a:cs typeface="Arial"/>
            </a:endParaRPr>
          </a:p>
          <a:p>
            <a:pPr marL="349965" indent="-349965" defTabSz="914400">
              <a:lnSpc>
                <a:spcPct val="90000"/>
              </a:lnSpc>
              <a:spcBef>
                <a:spcPts val="998"/>
              </a:spcBef>
              <a:buFont typeface="Arial"/>
              <a:buAutoNum type="arabicPeriod"/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de-DE" sz="1600" b="1" dirty="0" err="1">
                <a:latin typeface="Arial"/>
                <a:ea typeface="Arial"/>
                <a:cs typeface="Arial"/>
              </a:rPr>
              <a:t>sich selbst motivieren </a:t>
            </a:r>
            <a:r>
              <a:rPr lang="de-DE" sz="1600" dirty="0" err="1">
                <a:latin typeface="Arial"/>
                <a:ea typeface="Arial"/>
                <a:cs typeface="Arial"/>
              </a:rPr>
              <a:t>können, aktiv zu werden</a:t>
            </a:r>
            <a:endParaRPr lang="de-DE" sz="1600" dirty="0">
              <a:latin typeface="Arial"/>
              <a:ea typeface="Arial"/>
              <a:cs typeface="Arial"/>
            </a:endParaRPr>
          </a:p>
        </p:txBody>
      </p:sp>
      <p:grpSp>
        <p:nvGrpSpPr>
          <p:cNvPr id="9" name="Gruppieren 8"/>
          <p:cNvGrpSpPr/>
          <p:nvPr/>
        </p:nvGrpSpPr>
        <p:grpSpPr bwMode="auto">
          <a:xfrm>
            <a:off x="7020272" y="1700808"/>
            <a:ext cx="1981566" cy="3620132"/>
            <a:chOff x="9461907" y="2299314"/>
            <a:chExt cx="2560482" cy="3877648"/>
          </a:xfrm>
        </p:grpSpPr>
        <p:sp>
          <p:nvSpPr>
            <p:cNvPr id="10" name="Flussdiagramm: Prozess 9"/>
            <p:cNvSpPr/>
            <p:nvPr/>
          </p:nvSpPr>
          <p:spPr bwMode="auto">
            <a:xfrm>
              <a:off x="9461907" y="2299314"/>
              <a:ext cx="2560482" cy="952498"/>
            </a:xfrm>
            <a:prstGeom prst="flowChartProcess">
              <a:avLst/>
            </a:prstGeom>
            <a:solidFill>
              <a:schemeClr val="bg1"/>
            </a:solidFill>
            <a:ln w="12699" cap="flat" cmpd="sng" algn="ctr">
              <a:solidFill>
                <a:schemeClr val="tx1"/>
              </a:solidFill>
              <a:prstDash val="solid"/>
              <a:miter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clip" vert="horz" wrap="square" lIns="91440" tIns="45720" rIns="91440" bIns="45720" numCol="1" spcCol="0" rtlCol="0" fromWordArt="0" anchor="ctr" anchorCtr="0" forceAA="0" compatLnSpc="0"/>
            <a:lstStyle/>
            <a:p>
              <a:pPr algn="ctr">
                <a:defRPr/>
              </a:pPr>
              <a:r>
                <a:rPr>
                  <a:solidFill>
                    <a:schemeClr val="tx1"/>
                  </a:solidFill>
                </a:rPr>
                <a:t>kognitiv</a:t>
              </a:r>
              <a:endParaRPr/>
            </a:p>
          </p:txBody>
        </p:sp>
        <p:sp>
          <p:nvSpPr>
            <p:cNvPr id="11" name="Flussdiagramm: Prozess 10"/>
            <p:cNvSpPr/>
            <p:nvPr/>
          </p:nvSpPr>
          <p:spPr bwMode="auto">
            <a:xfrm>
              <a:off x="9461907" y="5224464"/>
              <a:ext cx="2560482" cy="952498"/>
            </a:xfrm>
            <a:prstGeom prst="flowChartProcess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miter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clip" vert="horz" wrap="square" lIns="91440" tIns="45720" rIns="91440" bIns="45720" numCol="1" spcCol="0" rtlCol="0" fromWordArt="0" anchor="ctr" anchorCtr="0" forceAA="0" compatLnSpc="0"/>
            <a:lstStyle/>
            <a:p>
              <a:pPr algn="ctr">
                <a:defRPr/>
              </a:pPr>
              <a:r>
                <a:rPr>
                  <a:solidFill>
                    <a:schemeClr val="tx1"/>
                  </a:solidFill>
                </a:rPr>
                <a:t>affektiv</a:t>
              </a:r>
              <a:endParaRPr/>
            </a:p>
          </p:txBody>
        </p:sp>
        <p:sp>
          <p:nvSpPr>
            <p:cNvPr id="12" name="Flussdiagramm: Prozess 11"/>
            <p:cNvSpPr/>
            <p:nvPr/>
          </p:nvSpPr>
          <p:spPr bwMode="auto">
            <a:xfrm>
              <a:off x="9461907" y="3728062"/>
              <a:ext cx="2560482" cy="952498"/>
            </a:xfrm>
            <a:prstGeom prst="flowChartProcess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miter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clip" vert="horz" wrap="square" lIns="91440" tIns="45720" rIns="91440" bIns="45720" numCol="1" spcCol="0" rtlCol="0" fromWordArt="0" anchor="ctr" anchorCtr="0" forceAA="0" compatLnSpc="0"/>
            <a:lstStyle/>
            <a:p>
              <a:pPr algn="ctr">
                <a:defRPr/>
              </a:pPr>
              <a:r>
                <a:rPr>
                  <a:solidFill>
                    <a:schemeClr val="tx1"/>
                  </a:solidFill>
                </a:rPr>
                <a:t>sozial</a:t>
              </a:r>
              <a:endParaRPr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 bwMode="auto">
          <a:xfrm>
            <a:off x="457200" y="591661"/>
            <a:ext cx="8229600" cy="6477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s-ES_tradnl"/>
              <a:t>Bildung für nachhaltige Entwicklung</a:t>
            </a:r>
            <a:endParaRPr lang="en-US" b="0"/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 bwMode="auto">
          <a:xfrm>
            <a:off x="611560" y="1448361"/>
            <a:ext cx="8229600" cy="473720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en-US" sz="2400"/>
          </a:p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de-DE" sz="2400"/>
          </a:p>
          <a:p>
            <a:pPr>
              <a:buFont typeface="Arial"/>
              <a:buChar char="•"/>
              <a:defRPr/>
            </a:pPr>
            <a:endParaRPr lang="en-US" sz="2400"/>
          </a:p>
        </p:txBody>
      </p:sp>
      <p:sp>
        <p:nvSpPr>
          <p:cNvPr id="6" name="Marcador de pie de página 3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8"/>
            <a:ext cx="2647951" cy="365125"/>
          </a:xfrm>
        </p:spPr>
        <p:txBody>
          <a:bodyPr/>
          <a:lstStyle/>
          <a:p>
            <a:pPr algn="r">
              <a:defRPr/>
            </a:pPr>
            <a:r>
              <a:rPr lang="es-ES">
                <a:solidFill>
                  <a:srgbClr val="CC023B"/>
                </a:solidFill>
              </a:rPr>
              <a:t>Stoffkreisläufe in der Biologie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7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</a:t>
            </a:r>
            <a:fld id="{9DD0088F-7E4A-9C4B-9ED2-72FAF1293163}" type="slidenum">
              <a:rPr lang="es-ES_tradnl"/>
              <a:t>22</a:t>
            </a:fld>
            <a:endParaRPr lang="es-ES_tradnl"/>
          </a:p>
        </p:txBody>
      </p:sp>
      <p:sp>
        <p:nvSpPr>
          <p:cNvPr id="8" name="Inhaltsplatzhalter 2"/>
          <p:cNvSpPr txBox="1"/>
          <p:nvPr/>
        </p:nvSpPr>
        <p:spPr bwMode="auto">
          <a:xfrm>
            <a:off x="525988" y="1471512"/>
            <a:ext cx="8229600" cy="4549776"/>
          </a:xfrm>
          <a:prstGeom prst="rect">
            <a:avLst/>
          </a:prstGeom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>
            <a:lvl1pPr marL="342900" indent="-342900" algn="l" defTabSz="457200">
              <a:spcBef>
                <a:spcPts val="0"/>
              </a:spcBef>
              <a:buClr>
                <a:srgbClr val="BE002D"/>
              </a:buClr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1pPr>
            <a:lvl2pPr marL="742950" indent="-285750" algn="l" defTabSz="457200">
              <a:spcBef>
                <a:spcPts val="0"/>
              </a:spcBef>
              <a:buClr>
                <a:srgbClr val="B4CB4D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2pPr>
            <a:lvl3pPr marL="1143000" indent="-228600" algn="l" defTabSz="457200">
              <a:spcBef>
                <a:spcPts val="0"/>
              </a:spcBef>
              <a:buClr>
                <a:srgbClr val="001470"/>
              </a:buClr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3pPr>
            <a:lvl4pPr marL="1600200" indent="-228600" algn="l" defTabSz="457200">
              <a:spcBef>
                <a:spcPts val="0"/>
              </a:spcBef>
              <a:buSzPct val="75000"/>
              <a:buFont typeface="Wingdings"/>
              <a:buChar char="§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4pPr>
            <a:lvl5pPr marL="2057400" indent="-228600" algn="l" defTabSz="457200">
              <a:spcBef>
                <a:spcPts val="0"/>
              </a:spcBef>
              <a:buSzPct val="80000"/>
              <a:buFont typeface="Lucida Grande"/>
              <a:buChar char="-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5pPr>
            <a:lvl6pPr marL="25146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r>
              <a:rPr lang="en-US" sz="1900" i="1" u="sng" dirty="0">
                <a:solidFill>
                  <a:srgbClr val="000000"/>
                </a:solidFill>
                <a:latin typeface="Arial"/>
                <a:cs typeface="Arial"/>
              </a:rPr>
              <a:t>UNESCO - Roadmap for Implementing the GAP on ESD (2014):</a:t>
            </a:r>
            <a:endParaRPr sz="1900" i="1" u="sng" dirty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endParaRPr lang="en-US" sz="1900" i="1" dirty="0">
              <a:latin typeface="Arial"/>
              <a:ea typeface="Arial"/>
              <a:cs typeface="Arial"/>
            </a:endParaRPr>
          </a:p>
          <a:p>
            <a:pPr defTabSz="914400">
              <a:lnSpc>
                <a:spcPct val="90000"/>
              </a:lnSpc>
              <a:spcBef>
                <a:spcPts val="997"/>
              </a:spcBef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 sz="1900" dirty="0">
                <a:latin typeface="Arial"/>
                <a:ea typeface="Arial"/>
                <a:cs typeface="Arial"/>
              </a:rPr>
              <a:t>"BNE fördert Fähigkeiten wie </a:t>
            </a:r>
            <a:r>
              <a:rPr lang="en-US" sz="1900" b="1" dirty="0">
                <a:latin typeface="Arial"/>
                <a:ea typeface="Arial"/>
                <a:cs typeface="Arial"/>
              </a:rPr>
              <a:t>kritisches Denken</a:t>
            </a:r>
            <a:r>
              <a:rPr lang="en-US" sz="1900" dirty="0">
                <a:latin typeface="Arial"/>
                <a:ea typeface="Arial"/>
                <a:cs typeface="Arial"/>
              </a:rPr>
              <a:t>, das Verstehen komplexer Systeme</a:t>
            </a:r>
            <a:r>
              <a:rPr lang="en-US" sz="1900" b="1" dirty="0">
                <a:latin typeface="Arial"/>
                <a:ea typeface="Arial"/>
                <a:cs typeface="Arial"/>
              </a:rPr>
              <a:t>, </a:t>
            </a:r>
            <a:r>
              <a:rPr lang="en-US" sz="1900" dirty="0">
                <a:latin typeface="Arial"/>
                <a:ea typeface="Arial"/>
                <a:cs typeface="Arial"/>
              </a:rPr>
              <a:t>das</a:t>
            </a:r>
            <a:r>
              <a:rPr lang="en-US" sz="1900" b="1" dirty="0">
                <a:latin typeface="Arial"/>
                <a:ea typeface="Arial"/>
                <a:cs typeface="Arial"/>
              </a:rPr>
              <a:t> </a:t>
            </a:r>
            <a:r>
              <a:rPr lang="en-US" sz="1900" dirty="0">
                <a:latin typeface="Arial"/>
                <a:ea typeface="Arial"/>
                <a:cs typeface="Arial"/>
              </a:rPr>
              <a:t>Vorstellen von Zukunftsszenarien und das Treffen von Entscheidungen auf eine partizipative und kollaborative Weise." (UNESCO 2014, S. 33)</a:t>
            </a:r>
            <a:endParaRPr dirty="0"/>
          </a:p>
          <a:p>
            <a:pPr marL="0" indent="0" defTabSz="914400">
              <a:lnSpc>
                <a:spcPct val="90000"/>
              </a:lnSpc>
              <a:spcBef>
                <a:spcPts val="996"/>
              </a:spcBef>
              <a:buFont typeface="Arial"/>
              <a:buNone/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 sz="19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>
            <a:pPr marL="0" indent="0" defTabSz="914400">
              <a:lnSpc>
                <a:spcPct val="90000"/>
              </a:lnSpc>
              <a:spcBef>
                <a:spcPts val="996"/>
              </a:spcBef>
              <a:buFont typeface="Arial"/>
              <a:buNone/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 sz="1900" u="sng" dirty="0">
                <a:latin typeface="Abyssinica SIL"/>
                <a:ea typeface="Abyssinica SIL"/>
                <a:cs typeface="Abyssinica SIL"/>
              </a:rPr>
              <a:t>➪Kritisches </a:t>
            </a:r>
            <a:r>
              <a:rPr lang="en-US" sz="1900" u="sng" dirty="0">
                <a:latin typeface="Arial"/>
                <a:ea typeface="Arial"/>
                <a:cs typeface="Arial"/>
              </a:rPr>
              <a:t>Denken </a:t>
            </a:r>
            <a:r>
              <a:rPr lang="en-US" sz="1900" dirty="0">
                <a:latin typeface="Arial"/>
                <a:ea typeface="Arial"/>
                <a:cs typeface="Arial"/>
              </a:rPr>
              <a:t>(Vieira &amp; Tenreiro-Vieira 2014, S.659, 667</a:t>
            </a:r>
            <a:r>
              <a:rPr lang="en-US" sz="1900" u="sng" dirty="0">
                <a:latin typeface="Arial"/>
                <a:ea typeface="Arial"/>
                <a:cs typeface="Arial"/>
              </a:rPr>
              <a:t>) </a:t>
            </a:r>
            <a:endParaRPr lang="en-US" sz="1900" u="sng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>
            <a:pPr defTabSz="914400">
              <a:lnSpc>
                <a:spcPct val="90000"/>
              </a:lnSpc>
              <a:spcBef>
                <a:spcPts val="996"/>
              </a:spcBef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 sz="1900" dirty="0" err="1">
                <a:latin typeface="Arial"/>
                <a:ea typeface="Arial"/>
                <a:cs typeface="Arial"/>
              </a:rPr>
              <a:t>ist</a:t>
            </a:r>
            <a:r>
              <a:rPr lang="en-US" sz="1900" dirty="0">
                <a:latin typeface="Arial"/>
                <a:ea typeface="Arial"/>
                <a:cs typeface="Arial"/>
              </a:rPr>
              <a:t> </a:t>
            </a:r>
            <a:r>
              <a:rPr lang="en-US" sz="1900" dirty="0" err="1">
                <a:latin typeface="Arial"/>
                <a:ea typeface="Arial"/>
                <a:cs typeface="Arial"/>
              </a:rPr>
              <a:t>eine</a:t>
            </a:r>
            <a:r>
              <a:rPr lang="en-US" sz="1900" dirty="0">
                <a:latin typeface="Arial"/>
                <a:ea typeface="Arial"/>
                <a:cs typeface="Arial"/>
              </a:rPr>
              <a:t> "</a:t>
            </a:r>
            <a:r>
              <a:rPr lang="en-US" sz="1900" b="1" dirty="0">
                <a:latin typeface="Arial"/>
                <a:ea typeface="Arial"/>
                <a:cs typeface="Arial"/>
              </a:rPr>
              <a:t>Schlüsselkomponente[n] der naturwissenschaftlichen Bildung</a:t>
            </a:r>
            <a:r>
              <a:rPr lang="en-US" sz="1900" dirty="0">
                <a:latin typeface="Arial"/>
                <a:ea typeface="Arial"/>
                <a:cs typeface="Arial"/>
              </a:rPr>
              <a:t>, die darauf abzielt, </a:t>
            </a:r>
            <a:r>
              <a:rPr lang="en-US" sz="1900" b="1" dirty="0" err="1">
                <a:latin typeface="Arial"/>
                <a:ea typeface="Arial"/>
                <a:cs typeface="Arial"/>
              </a:rPr>
              <a:t>Schüler:innen</a:t>
            </a:r>
            <a:r>
              <a:rPr lang="en-US" sz="1900" b="1" dirty="0">
                <a:latin typeface="Arial"/>
                <a:ea typeface="Arial"/>
                <a:cs typeface="Arial"/>
              </a:rPr>
              <a:t> darauf vorzubereiten, als </a:t>
            </a:r>
            <a:r>
              <a:rPr lang="en-US" sz="1900" b="1" dirty="0" err="1">
                <a:latin typeface="Arial"/>
                <a:ea typeface="Arial"/>
                <a:cs typeface="Arial"/>
              </a:rPr>
              <a:t>verantwortungsbewusste</a:t>
            </a:r>
            <a:r>
              <a:rPr lang="en-US" sz="1900" b="1" dirty="0">
                <a:latin typeface="Arial"/>
                <a:ea typeface="Arial"/>
                <a:cs typeface="Arial"/>
              </a:rPr>
              <a:t> </a:t>
            </a:r>
            <a:r>
              <a:rPr lang="en-US" sz="1900" b="1" dirty="0" err="1">
                <a:latin typeface="Arial"/>
                <a:ea typeface="Arial"/>
                <a:cs typeface="Arial"/>
              </a:rPr>
              <a:t>Bürger:innen</a:t>
            </a:r>
            <a:r>
              <a:rPr lang="en-US" sz="1900" b="1" dirty="0">
                <a:latin typeface="Arial"/>
                <a:ea typeface="Arial"/>
                <a:cs typeface="Arial"/>
              </a:rPr>
              <a:t> </a:t>
            </a:r>
            <a:r>
              <a:rPr lang="en-US" sz="1900" dirty="0">
                <a:latin typeface="Arial"/>
                <a:ea typeface="Arial"/>
                <a:cs typeface="Arial"/>
              </a:rPr>
              <a:t>in einer Welt zu </a:t>
            </a:r>
            <a:r>
              <a:rPr lang="en-US" sz="1900" b="1" dirty="0">
                <a:latin typeface="Arial"/>
                <a:ea typeface="Arial"/>
                <a:cs typeface="Arial"/>
              </a:rPr>
              <a:t>denken und zu handeln</a:t>
            </a:r>
            <a:r>
              <a:rPr lang="en-US" sz="1900" dirty="0">
                <a:latin typeface="Arial"/>
                <a:ea typeface="Arial"/>
                <a:cs typeface="Arial"/>
              </a:rPr>
              <a:t>, die zunehmend </a:t>
            </a:r>
            <a:r>
              <a:rPr lang="en-US" sz="1900" b="1" dirty="0">
                <a:latin typeface="Arial"/>
                <a:ea typeface="Arial"/>
                <a:cs typeface="Arial"/>
              </a:rPr>
              <a:t>von Wissenschaft und Technologie </a:t>
            </a:r>
            <a:r>
              <a:rPr lang="en-US" sz="1900" dirty="0">
                <a:latin typeface="Arial"/>
                <a:ea typeface="Arial"/>
                <a:cs typeface="Arial"/>
              </a:rPr>
              <a:t>(W&amp;T) </a:t>
            </a:r>
            <a:r>
              <a:rPr lang="en-US" sz="1900" b="1" dirty="0">
                <a:latin typeface="Arial"/>
                <a:ea typeface="Arial"/>
                <a:cs typeface="Arial"/>
              </a:rPr>
              <a:t>beeinflusst wird</a:t>
            </a:r>
            <a:r>
              <a:rPr lang="en-US" sz="1900" dirty="0">
                <a:latin typeface="Arial"/>
                <a:ea typeface="Arial"/>
                <a:cs typeface="Arial"/>
              </a:rPr>
              <a:t>".</a:t>
            </a:r>
            <a:endParaRPr dirty="0"/>
          </a:p>
          <a:p>
            <a:pPr defTabSz="914400">
              <a:lnSpc>
                <a:spcPct val="90000"/>
              </a:lnSpc>
              <a:spcBef>
                <a:spcPts val="996"/>
              </a:spcBef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 sz="1900" dirty="0">
                <a:latin typeface="Arial"/>
                <a:ea typeface="Arial"/>
                <a:cs typeface="Arial"/>
              </a:rPr>
              <a:t>hat konzeptionell eine "große </a:t>
            </a:r>
            <a:r>
              <a:rPr lang="en-US" sz="1900" b="1" dirty="0">
                <a:latin typeface="Arial"/>
                <a:ea typeface="Arial"/>
                <a:cs typeface="Arial"/>
              </a:rPr>
              <a:t>Interdependenz und Überschneidung</a:t>
            </a:r>
            <a:r>
              <a:rPr lang="en-US" sz="1900" dirty="0">
                <a:latin typeface="Arial"/>
                <a:ea typeface="Arial"/>
                <a:cs typeface="Arial"/>
              </a:rPr>
              <a:t>" mit der </a:t>
            </a:r>
            <a:r>
              <a:rPr lang="en-US" sz="1900" b="1" dirty="0">
                <a:latin typeface="Arial"/>
                <a:ea typeface="Arial"/>
                <a:cs typeface="Arial"/>
              </a:rPr>
              <a:t>wissenschaftlichen </a:t>
            </a:r>
            <a:r>
              <a:rPr lang="en-US" sz="1900" b="1" dirty="0" err="1">
                <a:latin typeface="Arial"/>
                <a:ea typeface="Arial"/>
                <a:cs typeface="Arial"/>
              </a:rPr>
              <a:t>Kompetenz</a:t>
            </a:r>
            <a:r>
              <a:rPr lang="en-US" sz="1900" b="1" dirty="0">
                <a:latin typeface="Arial"/>
                <a:ea typeface="Arial"/>
                <a:cs typeface="Arial"/>
              </a:rPr>
              <a:t> </a:t>
            </a:r>
            <a:r>
              <a:rPr lang="en-US" sz="1900" dirty="0">
                <a:latin typeface="Arial"/>
                <a:ea typeface="Arial"/>
                <a:cs typeface="Arial"/>
              </a:rPr>
              <a:t>(</a:t>
            </a:r>
            <a:r>
              <a:rPr lang="en-US" sz="1900" dirty="0" err="1">
                <a:latin typeface="Arial"/>
                <a:ea typeface="Arial"/>
                <a:cs typeface="Arial"/>
              </a:rPr>
              <a:t>eng.</a:t>
            </a:r>
            <a:r>
              <a:rPr lang="en-US" sz="1900" dirty="0">
                <a:latin typeface="Arial"/>
                <a:ea typeface="Arial"/>
                <a:cs typeface="Arial"/>
              </a:rPr>
              <a:t>: </a:t>
            </a:r>
            <a:r>
              <a:rPr lang="en-US" sz="1900" dirty="0" err="1">
                <a:latin typeface="Arial"/>
                <a:ea typeface="Arial"/>
                <a:cs typeface="Arial"/>
              </a:rPr>
              <a:t>Scientfic</a:t>
            </a:r>
            <a:r>
              <a:rPr lang="en-US" sz="1900" dirty="0">
                <a:latin typeface="Arial"/>
                <a:ea typeface="Arial"/>
                <a:cs typeface="Arial"/>
              </a:rPr>
              <a:t> Literacy).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 bwMode="auto">
          <a:xfrm>
            <a:off x="457200" y="591661"/>
            <a:ext cx="8229600" cy="6477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s-ES_tradnl" dirty="0"/>
              <a:t>Lesen &amp; </a:t>
            </a:r>
            <a:r>
              <a:rPr lang="es-ES_tradnl" dirty="0" err="1"/>
              <a:t>Schreiben Wissenschaft</a:t>
            </a:r>
            <a:endParaRPr lang="en-US" b="0" dirty="0"/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 bwMode="auto">
          <a:xfrm>
            <a:off x="611560" y="1448361"/>
            <a:ext cx="8229600" cy="4737202"/>
          </a:xfrm>
        </p:spPr>
        <p:txBody>
          <a:bodyPr>
            <a:normAutofit fontScale="55000" lnSpcReduction="20000"/>
          </a:bodyPr>
          <a:lstStyle/>
          <a:p>
            <a:pPr marL="0" indent="0">
              <a:spcAft>
                <a:spcPts val="600"/>
              </a:spcAft>
              <a:buNone/>
              <a:defRPr/>
            </a:pPr>
            <a:r>
              <a:rPr lang="en-US" sz="3500" i="1" dirty="0">
                <a:latin typeface="Arial"/>
                <a:ea typeface="Arial"/>
                <a:cs typeface="Arial"/>
              </a:rPr>
              <a:t>PILLARS OF COMPREHENSION (Fang 2008)</a:t>
            </a:r>
          </a:p>
          <a:p>
            <a:pPr marL="0" indent="0"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en-US" sz="2400" dirty="0"/>
          </a:p>
          <a:p>
            <a:pPr marL="0" indent="0">
              <a:spcAft>
                <a:spcPts val="600"/>
              </a:spcAft>
              <a:buClr>
                <a:srgbClr val="A0B051"/>
              </a:buClr>
              <a:buNone/>
              <a:defRPr/>
            </a:pPr>
            <a:r>
              <a:rPr lang="en-US" sz="2400" b="1" dirty="0"/>
              <a:t>"Verständnis der Sprache"</a:t>
            </a:r>
          </a:p>
          <a:p>
            <a:pPr>
              <a:spcAft>
                <a:spcPts val="600"/>
              </a:spcAft>
              <a:buClr>
                <a:srgbClr val="A0B051"/>
              </a:buClr>
              <a:defRPr/>
            </a:pPr>
            <a:r>
              <a:rPr lang="en-US" sz="2400" dirty="0"/>
              <a:t>fachspezifische Begriffe (vgl. Wortliste)</a:t>
            </a:r>
          </a:p>
          <a:p>
            <a:pPr>
              <a:spcAft>
                <a:spcPts val="600"/>
              </a:spcAft>
              <a:buClr>
                <a:srgbClr val="A0B051"/>
              </a:buClr>
              <a:defRPr/>
            </a:pPr>
            <a:r>
              <a:rPr lang="en-US" sz="2400" dirty="0"/>
              <a:t>nonverbale Repräsentationen (vgl. Abbildung "Kohlenstoff-Assimilationsrate")</a:t>
            </a:r>
          </a:p>
          <a:p>
            <a:pPr>
              <a:spcAft>
                <a:spcPts val="600"/>
              </a:spcAft>
              <a:buClr>
                <a:srgbClr val="A0B051"/>
              </a:buClr>
              <a:defRPr/>
            </a:pPr>
            <a:r>
              <a:rPr lang="en-US" sz="2400" dirty="0"/>
              <a:t>fachspezifische Syntax </a:t>
            </a:r>
          </a:p>
          <a:p>
            <a:pPr>
              <a:spcAft>
                <a:spcPts val="600"/>
              </a:spcAft>
              <a:buClr>
                <a:srgbClr val="A0B051"/>
              </a:buClr>
              <a:defRPr/>
            </a:pPr>
            <a:r>
              <a:rPr lang="en-US" sz="2400" dirty="0"/>
              <a:t>fachspezifische Textsorten und Diskurstypen (z.B. Beschreibungen, Erklärungen, ...)</a:t>
            </a:r>
          </a:p>
          <a:p>
            <a:pPr marL="0" indent="0"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en-US" sz="2400" dirty="0"/>
          </a:p>
          <a:p>
            <a:pPr marL="0" indent="0">
              <a:spcAft>
                <a:spcPts val="600"/>
              </a:spcAft>
              <a:buClr>
                <a:srgbClr val="A0B051"/>
              </a:buClr>
              <a:buNone/>
              <a:defRPr/>
            </a:pPr>
            <a:r>
              <a:rPr lang="en-US" sz="2400" b="1" dirty="0"/>
              <a:t>"Besitz von relevanten Erfahrungen und Hintergrundwissen" </a:t>
            </a:r>
          </a:p>
          <a:p>
            <a:pPr>
              <a:spcAft>
                <a:spcPts val="600"/>
              </a:spcAft>
              <a:buClr>
                <a:srgbClr val="A0B051"/>
              </a:buClr>
              <a:defRPr/>
            </a:pPr>
            <a:r>
              <a:rPr lang="en-US" sz="2400" dirty="0"/>
              <a:t>wichtige Bereiche, in denen Kohlenstoff vorkommt </a:t>
            </a:r>
            <a:br>
              <a:rPr lang="en-US" sz="2400" dirty="0"/>
            </a:br>
            <a:r>
              <a:rPr lang="en-US" sz="2400" dirty="0"/>
              <a:t>	(z. B. Atmosphäre, Hydrosphäre, Lithosphäre, Biosphäre)</a:t>
            </a:r>
          </a:p>
          <a:p>
            <a:pPr>
              <a:spcAft>
                <a:spcPts val="600"/>
              </a:spcAft>
              <a:buClr>
                <a:srgbClr val="A0B051"/>
              </a:buClr>
              <a:defRPr/>
            </a:pPr>
            <a:r>
              <a:rPr lang="en-US" sz="2400" dirty="0" err="1"/>
              <a:t>Umwandlungsprozesse</a:t>
            </a:r>
            <a:r>
              <a:rPr lang="en-US" sz="2400" dirty="0"/>
              <a:t> von Kohlenstoffverbindungen </a:t>
            </a:r>
            <a:br>
              <a:rPr lang="en-US" sz="2400" dirty="0"/>
            </a:br>
            <a:r>
              <a:rPr lang="en-US" sz="2400" dirty="0"/>
              <a:t>	(z. B. Photosynthese, Zellatmung, Verrottung organischer Stoffe, Verbrennung von Holz/Brennstoff, Lösung in Wasser)</a:t>
            </a:r>
          </a:p>
          <a:p>
            <a:pPr marL="0" indent="0"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en-US" sz="2400" dirty="0"/>
          </a:p>
          <a:p>
            <a:pPr marL="0" indent="0">
              <a:spcAft>
                <a:spcPts val="600"/>
              </a:spcAft>
              <a:buClr>
                <a:srgbClr val="A0B051"/>
              </a:buClr>
              <a:buNone/>
              <a:defRPr/>
            </a:pPr>
            <a:r>
              <a:rPr lang="en-US" sz="2400" b="1" dirty="0"/>
              <a:t>"Beherrschen eines Repertoires von Selbstregulationsstrategien" </a:t>
            </a:r>
          </a:p>
          <a:p>
            <a:pPr marL="0" indent="0">
              <a:spcAft>
                <a:spcPts val="600"/>
              </a:spcAft>
              <a:buClr>
                <a:srgbClr val="A0B051"/>
              </a:buClr>
              <a:buNone/>
              <a:defRPr/>
            </a:pPr>
            <a:r>
              <a:rPr lang="en-US" sz="2400" dirty="0"/>
              <a:t>	 -&gt; das eigene Lesen kontrollieren (z.B. Textverständnis)</a:t>
            </a:r>
          </a:p>
          <a:p>
            <a:pPr marL="0" indent="0">
              <a:spcAft>
                <a:spcPts val="600"/>
              </a:spcAft>
              <a:buClr>
                <a:srgbClr val="A0B051"/>
              </a:buClr>
              <a:buNone/>
              <a:defRPr/>
            </a:pPr>
            <a:r>
              <a:rPr lang="en-US" sz="2400" dirty="0"/>
              <a:t>	 -&gt; Informationen im Text mit Erfahrungen und Hintergrundwissen in Beziehung setzen</a:t>
            </a:r>
          </a:p>
          <a:p>
            <a:pPr marL="0" indent="0">
              <a:spcAft>
                <a:spcPts val="600"/>
              </a:spcAft>
              <a:buClr>
                <a:srgbClr val="A0B051"/>
              </a:buClr>
              <a:buNone/>
              <a:defRPr/>
            </a:pPr>
            <a:r>
              <a:rPr lang="en-US" sz="2400" dirty="0"/>
              <a:t>	 -&gt; die Relevanz verschiedener Informationen beurteilen </a:t>
            </a:r>
          </a:p>
          <a:p>
            <a:pPr marL="0" indent="0">
              <a:spcAft>
                <a:spcPts val="600"/>
              </a:spcAft>
              <a:buClr>
                <a:srgbClr val="A0B051"/>
              </a:buClr>
              <a:buNone/>
              <a:defRPr/>
            </a:pPr>
            <a:r>
              <a:rPr lang="en-US" sz="2400" dirty="0"/>
              <a:t>	 -&gt; verschiedene Informationen miteinander verknüpfen</a:t>
            </a:r>
            <a:endParaRPr lang="de-DE" sz="2400" dirty="0"/>
          </a:p>
        </p:txBody>
      </p:sp>
      <p:sp>
        <p:nvSpPr>
          <p:cNvPr id="6" name="Marcador de pie de página 3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8"/>
            <a:ext cx="2647951" cy="365125"/>
          </a:xfrm>
        </p:spPr>
        <p:txBody>
          <a:bodyPr/>
          <a:lstStyle/>
          <a:p>
            <a:pPr algn="r">
              <a:defRPr/>
            </a:pPr>
            <a:r>
              <a:rPr lang="es-ES">
                <a:solidFill>
                  <a:srgbClr val="CC023B"/>
                </a:solidFill>
              </a:rPr>
              <a:t>Stoffkreisläufe in der Biologie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7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</a:t>
            </a:r>
            <a:fld id="{9DD0088F-7E4A-9C4B-9ED2-72FAF1293163}" type="slidenum">
              <a:rPr lang="es-ES_tradnl"/>
              <a:t>23</a:t>
            </a:fld>
            <a:endParaRPr lang="es-ES_tradnl"/>
          </a:p>
        </p:txBody>
      </p:sp>
      <p:sp>
        <p:nvSpPr>
          <p:cNvPr id="8" name="Inhaltsplatzhalter 2"/>
          <p:cNvSpPr txBox="1"/>
          <p:nvPr/>
        </p:nvSpPr>
        <p:spPr bwMode="auto">
          <a:xfrm>
            <a:off x="525988" y="1471512"/>
            <a:ext cx="7573888" cy="4104456"/>
          </a:xfrm>
          <a:prstGeom prst="rect">
            <a:avLst/>
          </a:prstGeom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>
            <a:lvl1pPr marL="342900" indent="-342900" algn="l" defTabSz="457200">
              <a:spcBef>
                <a:spcPts val="0"/>
              </a:spcBef>
              <a:buClr>
                <a:srgbClr val="BE002D"/>
              </a:buClr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1pPr>
            <a:lvl2pPr marL="742950" indent="-285750" algn="l" defTabSz="457200">
              <a:spcBef>
                <a:spcPts val="0"/>
              </a:spcBef>
              <a:buClr>
                <a:srgbClr val="B4CB4D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2pPr>
            <a:lvl3pPr marL="1143000" indent="-228600" algn="l" defTabSz="457200">
              <a:spcBef>
                <a:spcPts val="0"/>
              </a:spcBef>
              <a:buClr>
                <a:srgbClr val="001470"/>
              </a:buClr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3pPr>
            <a:lvl4pPr marL="1600200" indent="-228600" algn="l" defTabSz="457200">
              <a:spcBef>
                <a:spcPts val="0"/>
              </a:spcBef>
              <a:buSzPct val="75000"/>
              <a:buFont typeface="Wingdings"/>
              <a:buChar char="§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4pPr>
            <a:lvl5pPr marL="2057400" indent="-228600" algn="l" defTabSz="457200">
              <a:spcBef>
                <a:spcPts val="0"/>
              </a:spcBef>
              <a:buSzPct val="80000"/>
              <a:buFont typeface="Lucida Grande"/>
              <a:buChar char="-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5pPr>
            <a:lvl6pPr marL="25146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endParaRPr lang="en-US" sz="1900" dirty="0"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1102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 bwMode="auto">
          <a:xfrm>
            <a:off x="457200" y="591661"/>
            <a:ext cx="8229600" cy="6477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s-ES_tradnl" dirty="0"/>
              <a:t>Lesen &amp; </a:t>
            </a:r>
            <a:r>
              <a:rPr lang="es-ES_tradnl" dirty="0" err="1"/>
              <a:t>Schreiben Wissenschaft</a:t>
            </a:r>
            <a:endParaRPr lang="en-US" b="0" dirty="0"/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 bwMode="auto">
          <a:xfrm>
            <a:off x="611560" y="1448361"/>
            <a:ext cx="8229600" cy="4737202"/>
          </a:xfrm>
        </p:spPr>
        <p:txBody>
          <a:bodyPr>
            <a:normAutofit/>
          </a:bodyPr>
          <a:lstStyle/>
          <a:p>
            <a:pPr marL="0" indent="0">
              <a:spcAft>
                <a:spcPts val="600"/>
              </a:spcAft>
              <a:buNone/>
              <a:defRPr/>
            </a:pPr>
            <a:r>
              <a:rPr lang="en-US" sz="1900" i="1" dirty="0">
                <a:latin typeface="Arial"/>
                <a:ea typeface="Arial"/>
                <a:cs typeface="Arial"/>
              </a:rPr>
              <a:t>Scientific Literacy (Norris, Phillips 2003)</a:t>
            </a:r>
          </a:p>
          <a:p>
            <a:pPr marL="0" indent="0"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en-US" sz="2400" dirty="0"/>
          </a:p>
          <a:p>
            <a:pPr marL="0" indent="0">
              <a:spcAft>
                <a:spcPts val="600"/>
              </a:spcAft>
              <a:buClr>
                <a:srgbClr val="A0B051"/>
              </a:buClr>
              <a:buNone/>
              <a:defRPr/>
            </a:pPr>
            <a:r>
              <a:rPr lang="en-US" sz="1300" b="1" dirty="0"/>
              <a:t>Grundlegende Bedeutung von Scientific Literacy </a:t>
            </a:r>
          </a:p>
          <a:p>
            <a:pPr>
              <a:spcAft>
                <a:spcPts val="600"/>
              </a:spcAft>
              <a:buClr>
                <a:srgbClr val="A0B051"/>
              </a:buClr>
              <a:defRPr/>
            </a:pPr>
            <a:r>
              <a:rPr lang="en-US" sz="1300" dirty="0"/>
              <a:t>"Lesen und Schreiben, wenn der Inhalt wissenschaftlich ist"</a:t>
            </a:r>
          </a:p>
          <a:p>
            <a:pPr>
              <a:spcAft>
                <a:spcPts val="600"/>
              </a:spcAft>
              <a:buClr>
                <a:srgbClr val="A0B051"/>
              </a:buClr>
              <a:defRPr/>
            </a:pPr>
            <a:r>
              <a:rPr lang="en-US" sz="1300" dirty="0"/>
              <a:t>Das Lesen und Schreiben wissenschaftlicher Texte ermöglicht es den </a:t>
            </a:r>
            <a:r>
              <a:rPr lang="en-US" sz="1300" dirty="0" err="1"/>
              <a:t>Schüler:innen</a:t>
            </a:r>
            <a:r>
              <a:rPr lang="en-US" sz="1300" dirty="0"/>
              <a:t>,...</a:t>
            </a:r>
            <a:br>
              <a:rPr lang="en-US" sz="1300" dirty="0"/>
            </a:br>
            <a:r>
              <a:rPr lang="en-US" sz="1300" dirty="0"/>
              <a:t>... Wissen durch das Lesen wissenschaftlicher Quellen zu erlangen</a:t>
            </a:r>
            <a:br>
              <a:rPr lang="en-US" sz="1300" dirty="0"/>
            </a:br>
            <a:r>
              <a:rPr lang="en-US" sz="1300" dirty="0"/>
              <a:t>... über wissenschaftliche Forschung und Erkenntnisse auf dem Laufenden zu bleiben</a:t>
            </a:r>
            <a:br>
              <a:rPr lang="en-US" sz="1300" dirty="0"/>
            </a:br>
            <a:r>
              <a:rPr lang="en-US" sz="1300" dirty="0"/>
              <a:t>-&gt; Mitglieder der wissenschaftlichen Diskursgemeinschaft zu werden</a:t>
            </a:r>
          </a:p>
          <a:p>
            <a:pPr marL="0" indent="0"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en-US" sz="1300" dirty="0"/>
          </a:p>
          <a:p>
            <a:pPr marL="0" indent="0">
              <a:spcAft>
                <a:spcPts val="600"/>
              </a:spcAft>
              <a:buClr>
                <a:srgbClr val="A0B051"/>
              </a:buClr>
              <a:buNone/>
              <a:defRPr/>
            </a:pPr>
            <a:r>
              <a:rPr lang="en-US" sz="1300" b="1" dirty="0"/>
              <a:t>Abgeleitete Bedeutung von Scientific Literacy</a:t>
            </a:r>
          </a:p>
          <a:p>
            <a:pPr>
              <a:spcAft>
                <a:spcPts val="600"/>
              </a:spcAft>
              <a:buClr>
                <a:srgbClr val="A0B051"/>
              </a:buClr>
              <a:defRPr/>
            </a:pPr>
            <a:r>
              <a:rPr lang="en-US" sz="1300" dirty="0"/>
              <a:t>"in den Wissenschaften bewandert, gelehrt und gebildet zu sein"</a:t>
            </a:r>
          </a:p>
          <a:p>
            <a:pPr>
              <a:spcAft>
                <a:spcPts val="600"/>
              </a:spcAft>
              <a:buClr>
                <a:srgbClr val="A0B051"/>
              </a:buClr>
              <a:defRPr/>
            </a:pPr>
            <a:r>
              <a:rPr lang="en-US" sz="1300" dirty="0"/>
              <a:t>Das Lesen und Schreiben wissenschaftlicher Texte befähigt die </a:t>
            </a:r>
            <a:r>
              <a:rPr lang="en-US" sz="1300" dirty="0" err="1"/>
              <a:t>Schüler:innen</a:t>
            </a:r>
            <a:r>
              <a:rPr lang="en-US" sz="1300" dirty="0"/>
              <a:t>,...</a:t>
            </a:r>
            <a:br>
              <a:rPr lang="en-US" sz="1300" dirty="0"/>
            </a:br>
            <a:r>
              <a:rPr lang="en-US" sz="1300" dirty="0"/>
              <a:t>... spezifische Aspekte der Natur der Wissenschaft / der wissenschaftlichen Praktiken zu erkennen</a:t>
            </a:r>
            <a:br>
              <a:rPr lang="en-US" sz="1300" dirty="0"/>
            </a:br>
            <a:r>
              <a:rPr lang="en-US" sz="1300" dirty="0"/>
              <a:t>... sich an der Diskussion gesellschaftswissenschaftlicher Fragen zu beteiligen</a:t>
            </a:r>
            <a:br>
              <a:rPr lang="en-US" sz="1300" dirty="0"/>
            </a:br>
            <a:r>
              <a:rPr lang="en-US" sz="1300" dirty="0"/>
              <a:t>-&gt; informierte Bürger zu werden</a:t>
            </a:r>
          </a:p>
          <a:p>
            <a:pPr marL="0" indent="0"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en-US" sz="2400" b="1" dirty="0"/>
          </a:p>
          <a:p>
            <a:pPr marL="0" indent="0"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en-US" sz="2400" dirty="0"/>
          </a:p>
        </p:txBody>
      </p:sp>
      <p:sp>
        <p:nvSpPr>
          <p:cNvPr id="6" name="Marcador de pie de página 3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8"/>
            <a:ext cx="2647951" cy="365125"/>
          </a:xfrm>
        </p:spPr>
        <p:txBody>
          <a:bodyPr/>
          <a:lstStyle/>
          <a:p>
            <a:pPr algn="r">
              <a:defRPr/>
            </a:pPr>
            <a:r>
              <a:rPr lang="es-ES" dirty="0" err="1">
                <a:solidFill>
                  <a:srgbClr val="CC023B"/>
                </a:solidFill>
              </a:rPr>
              <a:t>Stoffkreisläufe </a:t>
            </a:r>
            <a:r>
              <a:rPr lang="es-ES" dirty="0">
                <a:solidFill>
                  <a:srgbClr val="CC023B"/>
                </a:solidFill>
              </a:rPr>
              <a:t>in der </a:t>
            </a:r>
            <a:r>
              <a:rPr lang="es-ES" dirty="0" err="1">
                <a:solidFill>
                  <a:srgbClr val="CC023B"/>
                </a:solidFill>
              </a:rPr>
              <a:t>Biologie</a:t>
            </a:r>
            <a:endParaRPr lang="es-ES_tradnl" dirty="0">
              <a:solidFill>
                <a:srgbClr val="CC023B"/>
              </a:solidFill>
            </a:endParaRPr>
          </a:p>
        </p:txBody>
      </p:sp>
      <p:sp>
        <p:nvSpPr>
          <p:cNvPr id="7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fld id="{9DD0088F-7E4A-9C4B-9ED2-72FAF1293163}" type="slidenum">
              <a:rPr lang="es-ES_tradnl"/>
              <a:t>24</a:t>
            </a:fld>
            <a:endParaRPr lang="es-ES_tradnl"/>
          </a:p>
        </p:txBody>
      </p:sp>
      <p:sp>
        <p:nvSpPr>
          <p:cNvPr id="8" name="Inhaltsplatzhalter 2"/>
          <p:cNvSpPr txBox="1"/>
          <p:nvPr/>
        </p:nvSpPr>
        <p:spPr bwMode="auto">
          <a:xfrm>
            <a:off x="525988" y="1471512"/>
            <a:ext cx="7573888" cy="4104456"/>
          </a:xfrm>
          <a:prstGeom prst="rect">
            <a:avLst/>
          </a:prstGeom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>
            <a:lvl1pPr marL="342900" indent="-342900" algn="l" defTabSz="457200">
              <a:spcBef>
                <a:spcPts val="0"/>
              </a:spcBef>
              <a:buClr>
                <a:srgbClr val="BE002D"/>
              </a:buClr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1pPr>
            <a:lvl2pPr marL="742950" indent="-285750" algn="l" defTabSz="457200">
              <a:spcBef>
                <a:spcPts val="0"/>
              </a:spcBef>
              <a:buClr>
                <a:srgbClr val="B4CB4D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2pPr>
            <a:lvl3pPr marL="1143000" indent="-228600" algn="l" defTabSz="457200">
              <a:spcBef>
                <a:spcPts val="0"/>
              </a:spcBef>
              <a:buClr>
                <a:srgbClr val="001470"/>
              </a:buClr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3pPr>
            <a:lvl4pPr marL="1600200" indent="-228600" algn="l" defTabSz="457200">
              <a:spcBef>
                <a:spcPts val="0"/>
              </a:spcBef>
              <a:buSzPct val="75000"/>
              <a:buFont typeface="Wingdings"/>
              <a:buChar char="§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4pPr>
            <a:lvl5pPr marL="2057400" indent="-228600" algn="l" defTabSz="457200">
              <a:spcBef>
                <a:spcPts val="0"/>
              </a:spcBef>
              <a:buSzPct val="80000"/>
              <a:buFont typeface="Lucida Grande"/>
              <a:buChar char="-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5pPr>
            <a:lvl6pPr marL="25146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endParaRPr lang="en-US" sz="1900" dirty="0"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835061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 dirty="0"/>
              <a:t>BNE-</a:t>
            </a:r>
            <a:r>
              <a:rPr lang="en-US" dirty="0" err="1"/>
              <a:t>Grundfertigkeiten</a:t>
            </a:r>
            <a:r>
              <a:rPr lang="en-US" dirty="0"/>
              <a:t> &lt;&gt; Scientific Literacy</a:t>
            </a:r>
            <a:endParaRPr lang="de-AT" dirty="0"/>
          </a:p>
        </p:txBody>
      </p:sp>
      <p:sp>
        <p:nvSpPr>
          <p:cNvPr id="5" name="AutoShape 2" descr="data:image/png;base64,iVBORw0KGgoAAAANSUhEUgAAAyQAAAA3CAYAAAD9oI6sAAAAAXNSR0IArs4c6QAAIABJREFUeF7tnXucHGWV93+neibJJITLS5AAAgZdlvByJ7pcVFBZEKYHQQmCkO4OICu+AnITBbqmpwbk4gUEVhQx6Zpw0ywC6epEXBBeVFhQdGWFoLACK/erIWGSzEzX2c/T092pqqnqrprpmukZTn0++SPTT9Vznu9znst5LucQ5BECQkAICAEhIASEgBAQAkJACEwQAZqgfCVbISAEhIAQEAJCQAgIASEgBIQAxCARJRACQkAICAEhIASEgBAQAkJgwgiIQTJh6CVjISAEhIAQEAJCQAgIASEgBMQgER0QAkJACAgBISAEhIAQEAJCYMIIiEEyYeglYyEgBISAEBACQkAICAEhIATEIBEdEAJCQAgIASEgBISAEBACQmDCCIhBMmHoJWMhIASEgBAQAkJACAgBISAExCARHRACQkAICAEhIASEgBAQAkJgwgiIQTJh6CVjISAEhIAQEAJCQAgIASEgBMQgER0QAkJACAgBISAEhIAQEAJCYMIIiEEyYeglYyEgBISAEBACQkAICAEhIATEIBEdEAJCQAgIASEgBISAEBACQmDCCIhBMmHoJWMhIASEgBAQAkJACAgBISAExCCJSQeSqexXQHSd6/OEn1h544SYsmz5zx6Vye6psXYWwIcA2B7AdADvAngVhPOtvFFo+UK8xwUUvX6PK4AUXwh4CEifICohBIRAMwiIQdIMij7fkE7aDaUzoy/UGLcw0O6HnJi/WOjrvSmm6pDPNomA6HWTQMpnhMAUISB9whSpSCmGEJhgApEMkq6MfgUzLvSTmYHfFE3joyHLQ11p/UUGtvP9FvGJxXzv7SG/1ZLJpJPeVC2HnX7hFjM2Tv8bgNlBlSUGydjVOJnWrwfw/8b+JfcXbJs+vHJZz+/UX0Wvm013Yr6XTOuLASyp5P6uZRqbTYwk4XKtN/aE+4InFaHHyhu5Ub0rL7kISJ8gCiEEhEAzCDTNIAFg26TtsDKfe6WRYMlU9kAQPRSUjsUgaYRwUv3emcmeQEy3eYTeQKSdODTIvyxp75ZmtGvaiiVXrZ1UBWsxYcUgabEKaWFxkulsAaCkGCQtXEmTRDQxSCZJRYmYQqDFCTTTIAGIz7DyvT9oVOZkuvtKgL82lQ2SRgzeS78n09lLAOp1lplBPy2aPZ9/L3GIu6xikMRNeGp8f+HC3GbrZ9qvA5ghBsnUqFMphRAQAkJgshNoqkHCwL8XTePwRlCSKf0pEP5RDJJGpKbG751p/VICLnYbJLi6aBrnTo0StkYpxCBpjXpodSm60tnjGfQTh5xyZKvVK03kEwJCQAhMcQLNMEheAPB+xYmAQXtwYNvirVe8HcStc9El80nTnnT8/iKAHVyT1SlwZGuK602k4vkZJAC+Y5nG+ZE+JInHRKAzlT2ZiJZ5PrLRMo3qSnnD78vxjIaIWj5BMt19G8BOb3+T0yBh/NHqM/ZpeeAioBAQAkJACDQkMHaDhPATMBxHbzhtmb19gQZJKnsREV1W/Z2Yf8ZEn41qkByTyW1ZskvHMdGnAewFYA4BmzHwFoDXwfQoa/zzV6a9ctdjN9446CdPMp29E6BjXHmHOEqk8h7i8pGHNo/cHy/me3+l/hZ24pZMdV8O4q+7v0OfK+Z7fqb+1rkotwdpfDbAn6wYfhsA/A2gok10dZg7O+o7XZncbjbbpwM4goYNSE19hxj3ljT+0cp8739V5L4PRCqv2qMlaIcVS3peaqhNjgRdmWyGmZaGfad6qb0ej6NOvXjnxFDiWwwcBmAmCA9YeUPVv+/TDB2pfrhRPSVT+rEg/jJACwiYxcqVMeN+Ir6yYPY+4RQweUp2b5ToAgAfqdRpPwFPgHBTIW94DYawCBumi80gAd1umT0nKgGOTnXvVSI+i4BPOPT1f4hQpLahq1fc9M1XGwpaSdC1OLefbdsnE3AwgHkEbMnAGgJeZtD9tm3funJZ7yNhv6fSNUsnRqOnXSndYELWJW+ISfXRp120rT3Y9vLwmo+jXTLvt6Kv9w9hyp9M698GcF6YtKjjnrxZ/ELJ4epPfByqhGDXKJ/kou6doLHq+zZ3pq3nZKPr9NxM3mj/Semk6/tE37XyPTXG/jrC5xTzvdeo9zoX6UdoGp3M4H+quEFX49RzAN/RzkM33Nl3+ZuN5K/+3oy2MhqdVvmHHev8yjJWuRv1y80aP8t92ymX/KM9pJ0AKo8/qu7nABhQbusJ9B/M/LMFu2h353I5ezzrLWxekk4ItDqBsRskwFcAKO8+5YcJdxfzhmuS74SQTOuPAvhw9W8EvoBB33KmaXCpnbrS2fMYdBGArUIAfpaACwqmcYc3rc/RBZVkzbrntTkPPJAbCvq238SOgeeKprGLQhClk/a7X1EdDDsz+pnEuBpAIkCWNTa0o1eauQfrcejMZL9KTFcCmBaQzga42zJ7L02m9dUAdnOm2zB945b33njlmhCsa0lGbZD43TchPnWaPXT3ILWrydeOtUwYf7b6DJesld+apiPVvOrVUzKl3wjCFwP4bLShHV6tI8UFTDcGuT8G6PYF8+ikKINa2HqJyyAh0M0Fs2dRV1o/hwHVloP09e82tM800tfyBHwgsQRERzUuG/WVhnDmqlt63mmQtqk64XsvqoGeHpPJfWCI7b96DYs20ubdlc89FyR/QFv6k2UaezbmM5yiCQZJU/mFlbuaztfLVhMMEvX9AL5vt9vabncuy73mlTXgDuTjpc3f/siq667bWJM5rV/MwKWe9y8fsPsvm6Z13O5wKuCH4yUNfPwKs/c39Vg1s62MRqejjHXOcjRL7vEYP8t3rjr4eyBO1+nbqsVbbduUqnolDKq7ZpU/ajuS9EKglQmM2SDRmPdjokccE6z1NF2bU7gx1z+iI09dvAMoody/VvN9hoi7mekWZ9ogg+TQTG7GZmzfDOBzUaEScEnBNGo7M+r9hQvP6Vg/c7YacFwuL5nxyWKfcX9QHsl0djlAx7lkBi4rmsYltQlsyMCIXens+V6DDMznEdHLDNwaopzvaAmaH7SDkcxkvwSmG0J8B8zIaITLve6Y15HW8UA+p3ZmQj+jNkgy+gVgXOXRh3M0m3ZhwpkuAXwMkmbryKbJhX89lX8n+k4DMG+18+Cug2jbFURqBy1owj78OfAFBbNXrWg39YnRILmRwcooVm2z0VNXXyu7YA8HuQQP+PivOvrXHrF8+dXr/X6PQyeSo9TTzrT+CwL+2SknAecWTEMtPPg+fv0NCF+z8oZrIace+LEYJHHwa6Qk3t/jNEhUXn675WC61errOckpy3BwV/q9Z3d8A9vah4vLcmrXpPb49e3EuI6Jt/OOHwE8/q4l7ANWLLn0z36/N7utjFano+6QNFPuuMfPrhNzc3ia/QsA+0bQWTVWJi3TuG886i2CXJJUCLQ0gTEbJGxre2qafS0PH9EoPwQc57sjkcp+mYn+dRMRup7Ifsx7tCfIIOlKd/+QwerYkfN5G8w6YN/Zsb799Y2zh+bZtnYGGGd5VyKZcHwxbyx3Dxrdyxh8suuLnq13529Hnnnm9MQ7W73hNWKItPmFfO6patqwnXQypZ8NQnkLfxM/uoZRXo0JswMEJvp+Md8zIv7E0ad0b2+X+Ony8Sb38wyIzh4ovfv/Z2GzWYNknwjCNytR02d50788/ZVpQcfewmh3lDskfjzAdAWIVfnccUx8DJI4dESV0Vcu0PUAq3gOilndh8BnMygFYP9GaQG89fL0V+aOhblfHnEZJADU0bxjAWwZomyB+rr/6ae3b7dxrop3oo5gOp872NZyMzfgL/2z8X4q2coZgkff6VrL7DnbL/84dGK0ehqwK/sryzQ+7if7oYfm2jbb2Vb9zRaO320tQTtGPUap3q9MsNRxU+dT9w5JHPzC6IkzTdwGybGLcu8b1MrHsLZxy0ZHWGaPmpCqh5JpXbmrP8CZRrXtgtl7rbdMXensWQz6nufvqj/+BzD+CMJ5Hf1rH3pneseW7YnEooonQvcuNuEev2OpcbSV0ep02LFOcWi23HGOn+X6TmWtETu1jIcAPn+dlvjDZvbg1kBCjeHqCK7zedsmbXfvkepmlz9qO5L0QqCVCYzZICFN25/Z/pRrVdtnZUlBGLE6SNRJzNsx4IrQ7WeQdKZyhxHZ/+6B2Y8EH2Qt6f2jF7Lfag+AN2m6tpNz96YrpR/JhJWe9/9imYavF7BkpvsoMBc96R+zTGOB829hO2nfdIDaXVJGxB9A2rkd76555N1ZW2yhcek0gHoq9z+c2b1hmcb7qsfFqj8ErIq+VRqivVfd0qOcEdSerkzuGGb7Tj9lXfe81l7vCFsjBY9ikFSOqXkHd3V/ZXuA7yXCRUOz//649uasmVp7+/bO+xlx6YgqX0A9qRX5Dib8kOxSr9Y2+E7JnpEJOGanjrypSaW6/3PaOqIHN7d5V5tYTeb38zIkTftUYWnul43YRvk9RoOkzGHM+uq7m8f3Wmav8txXPgpZfbrS+vcZOMPxpyGtpM1fcXPuGWe6uHRitHq6cGFu2vqZtnLkoc6fVx+7pA3OXbX0cq+hgGQmdyjYdu3WhvVm6KcbUQ2SuPhF0VuVNm6DZDgP3z7wrx39a/dQu2+daf0MAr7vkn3YYDjSq591+gylyM9hcGA/r/OXrrR+qncsVN+xSdt3ZT73n67xJY62MnxEOHLfG3asKzNpstyxjp+p3HEg27WACeCvA3b/Xr9Y9u13XfWR0vtAWOT8G4FuLJg9/xJ3vUVtS5JeCLQqgTEbJCqKc3sb9Zds23lxd01Hv/a+5ctz6sJX+SlfhmT7NcfRrv51pG092y6dzEQ/cgLyNUh8jjoAdJVl9vhGjl+4cGFiw8z5f2bgg65OgvmLhb7emgFUWYFUF0adEwRoJe0fvJOb4UHG574A46tWn+FaCQvbSQd0qCqrJzr6tQOWL8+tc8rflem+jJnV/RnXwwntg8UlOXU+vfYk0/r/uO5clEdNMopmT7efQibT2fsBOtT723gaJHV4PPzy9FcOqbdr4Hccphk6Um9yAeBOyzRcThmS6e7vAax26FyP8kIH8L5OI0pdqiWNnxlxp4T5PKuv97vN7DhiNEiapa9/Ka8euxqs9gkrn3vAy+GoTG6uxrY6/llzLOGn23HpxBj19LsEnOMqJnBawTR+7C1nMqVf5V19JUJqtM4PIhskMfW7UfW6mZHa615Yz+h5Zqjd6dpDhCsHhoa+155oU/frnDtVbwyWhva65+ZvqvFjxBOkI+pobLHPML0v5HI57XfP2up41oc8PcelltnjcoaQTOtNbyuj1emwY125H22y3DGPn2o37EBPPX3FMg3HKY/hX49MX/LBBDTXYgiADQN2/xyn8dLs8kdtR5JeCLQygaYYJOoCVzKtq45012phiXFUoc9YVf1/Mq2rs7jOM+Z3WKZxXFcqe1ojg+TY1De2HqR2tXro8TJDe6/o63k8CLDvYA4UC6ZRjVBcftVntVVl5HeuW23Zq9X6uY48S+22tr338mPYTjpw0LLx6eIy4x5v2YI87oDcE7euRZfMY01zGSjlbyV4H78dJfVTZzp7OoF+6M2zJQwST/m8MsatI0H1ZBPvVfVQVpXp6FR2X5vK58y9zy2WabiPBw6fX78HIHf8njrHBkfbocRpkHA8+rp+3fPa5kG7c11p/bcMOHcmH7dMY+8qnzh1InAi1EBPlWyfWZzb3bOAo/qbEf3ScJvUnyBgd0edrxuw++d6V2jD6kQUgyROfmHlraYbL4PkyJO6N0+0lb1u7eSQUTk4eRjAx5xyE2nHFvK5u4LHn+xXQHSd5/cRk1Tn78lM93fA7IrPRMD9BdOoeT4M6NvH1FaUDKPV6bBjXRxyxzV+Hrn4G9sk7PYRDg3sttIHVv74suf96jyZ1tV4q45Zr2VgLQHvIMFfqo63cZQ/ajuS9EKglQk00yBRdxC+samwdJNl9tQ8D3kvZhLwhYJp3BbGIElm9C4wVng79gXztFn1vBF1ZrInENNtnvfetEzDtRuSXNT9UWhcdtdbe5h/afX1fso1WKSyB4JIrZo4n1WWaYzwBhS2kw7oUH2PYFUzTaZ1deRje5cUhKOtvFGopfFhplboZ/Sv7li+fHnJTymPyuT20dge4Ua0BQyStxfM0+bUq+vYdcTPSQHwkmUarhg6imvlntEIJwBBK9td6e6rGfxV12THZ7t/rB1JjAbJ2PV15IKFKu7TlmnUFjm85e9M67cSUHY3XHmGOvq1WdWd2Th1IqDdNtTTWvtM6b8B4SCH7Bu1xIZtViy5am31bxWvXM+6y019ltnjWsGPohdRDJI4+UWRWaUdL4NE5dWZ0j9BBHUhOXh8ZPzI6jO89xldxQrQkRHHe50vdab0NBHyHj6vWaaxraP/9y7ujbmtqA+MVqdDj3VxtHH/fnnM/VFXSv8ME7zG5hrLNELdk/PTb59F2abUW9S2JOmFQKsSaJpB0pnO7k8gdSG1+ry2YJ62nZpE+lwErw2+YQySijtR7/GVwHsemwZ9XwMCpSHawuMmVO18KLebtVUxNXkfGqI5znR+gyIRn1TI947whhW6k/bvUO+zTEP5Ovd9kmldrb67vH54V+u6Uvq/MOEHrg8wnrf6jA8EfbeyOjjCvW8LGCS/tkzDtTrpLUPcOhIwWD9smYZzUlkTK5nW1VE712V3DfxRPzeevu42gR8XTeO0ZnYcMRokY9bXZCp7bghvZQ1xEHiP6pG4OHUiQB8a6qljUqmcISxxFojAny+YvT+t/q1rhBMQgFn752Jf7t6GIAISRDFI4uQXVf7xNEjKk/OMfg0Yvk4SlKE8YPfv22iXyl9H+N8ss3dhnb5dLYJ565ct01Ce+aou5ZveVuoYJA11OsJY13S5A9rhmPujiqt8r+e71ZZpOHcrI6lxHH1cJAEksRBocQJNM0iGOzT9ORB2rpa5OgHrSuWSTHZt9d55PCGMQZJMd/cCXHOpW/l+3ZUmlabionHEkS6/bVc/3/Jer1zJlP4UCM7L7utouratv4tjn+16n4Bjfh0qAcsLpnF84KCV0R8A4xDXZMZzfMDXhSPwZNE0/m/QdytnmEfsnky8QcJ3WWav8uIU+MStIwEDX/nYoZ9QybT+CoDaqqZKQ7a9S2HZpZ4Vb8Bv8ONJZJA0Q18DHB9E7j6ZeFNw0hj7jYDJZkM9rRbo8EXnz5qmzVR3D2qe4xi4rWgaX6gZLals0ePh58UF87SdxhKjJopBEnebilK543Gp3SlP2dWxbf+np78vJ7FJO3JlPvfzRvIH9BlLLdM4Jejdrkz3Acysjoe5Hi2xYfPq7lkcbSXYIAnR94Z0cR+H3HGNn35BTAn4XcE0ajHUGtW/9/c4yh9VBkkvBFqZQFMNks607rqsyZXYHJ1p/SYCTnWAOMUyjXIU7zAGiW+EY+APlmmM8E7khF2JiO3yTqJ+T2ilne5eepm6EFt7/NNuOh5RjtJa0mpufYdfDD4+EWHVaOQ54zqRkssDRxiDJJ39GlAOhuh8nrBMY48ghVSOANbPnD8iIOSEGyQNeAzrkU8U7CbqSNj6rLL1M0iCAuBNdoOkXmTvsPoaUH/R+06iTivfU/aaF6dORNUHv4L4uNN9p6Nf20YdOavESFKRupX3ssoT7MQjLKgoBkmc/MLKW0033gZJxWmCukviOt6r5GkU/LfWB/hN1JmWWH09zrHQhaJzce4gsu0RwRA7+rXZVQcncbSVcjsNaVh46y7se3HIHTZv11gfYvwMcB7ze8s0wrht91XvOMoftR1JeiHQygSaapAcnc4ebIN+XRs+CY8U8sYBnjsPQ4Nt2rb3/Dj31vCkofGl9oDt02cs03B75PGQ9spTk2u6Nst3VyOtPwlgvuMzry+Yp81VK5KdKf1CIlzhzEIjHL4ib3hdEZeThO0ow6aL2qH6uaisRJOfF6SQh51+4RYzNk7/u/f3yWCQxK0jUetJDJJNWhTGgA44HhQpGrlXb+PUiaj64GuQZLIfZqZHnb9VV9/93Is7j6ONdlCJYpDEyS+q/ONskFAyo68C44ggOSnAK5qrn/aZ4DPop0Wz5/NB302muw8H2OvMxK4c2Sq/FkdbiTJmjdogSevnMOA9ej2mNj6adhiuP/IJhAs0PCZeT6/jqreobUnSC4FWJdBUg0RtGXSl9RcdUZZLrGkfd6/4lOMK1CIVhzFIvEe+KjAHOvpXzwy6oF3uYNPZFEAu94oEvFwwDfeF8MoH/c7yg/kgq6/34UpALKcLwJcWzNN2DDo+EbajDJsuskGS6f4sMd/hUbyBBfO0jiCZg7xDTQaDJG4diVpPYpBENUiyxzPoJx59fb0SX2dU/WecOhFVH4InoLqKoVQLBFmNXZBM69d7gj+OaXW2mn8UgyROflErdDwNEv8gqCMkXssJbR+vq/VGBgmA31qm8ZGg8gd4OvybZRq1+40BwTXH1FbGxyBpfhsfTTsMY5B0ZvSFxKjd56rUV79lGg2D4AbVbVz1FrUtSXoh0KoEmm2Q+LnQVd5Kat6qGPhy0TRuqA2QYXZIvvD1rah9mopWrDlBqhgoyuVwYOee6f5XYv6y6/c6x3/8fIkT0TepbfBae7BNuft15v8dyzTOD5xohNz+jq1DXXTJfNI0tePjevzc1FYTtKzb3xBHtjpj1pGo9SQGSTSDRMVjgcZed5qsJTZs4fQ8FaUjjVMnoupDcB81IhjdKwvmaTv89ln7vwmoOaBg4nOK+d5ropTfL20UgyROflHLMV4GSeXeodq1muGQ8SkGrvUGRWTgNzP7Vx8StCgWcIdkfUf/2q1VoEXf+hkZ8FN5Mlhp9fV2VtPH0VbGwyCJQ+7RtMMwBslnFl+8Y8lOqDhe7ukDafML+Zzn6PZwkq60bjHKdzuVQ5PhfwzD6jPKAYfjKH/UdiTphUArE2i6QZJM635eQqoMbJu0HVbmc+rC73AjDmGQlBtzRv+5dwudQNcUzB5XgLHqdytnsJVfcGfMEDT0HZ/WHwHgXMF6HITrwbjRWZF+0XOdv4ftKMOmc307xBnYyn0QdWl2G+e7BO4umL2Gn1L6ddQq3WTYIYlbR6LWkxgkmzQszARgeEI0wmkE/IKkqrSViOfKQYBywvAKwK8y6OmiabhiOMTVb0TVh6BBoDLpV4sdtQmwCtznic001G5rO3hjHY1mYKnEFlGLO67urKN/9TS/iXVc/KLKPh4GifIG2fbOViq2zZ4O+WwN/HHlHS+Z1pX3K5creGa+uNjXq1zej3gCDJI6Ol2+w6d0ekdPn31Bwez9tnt8iaGthFxE8xY0SltodhuPkndV7gj9kXJqUItrpN5nxteLfYb3bma1P1Kx0jZ38fHE/Wp2+aO2I0kvBFqZQNMNkkrkc2VwbO1T8BEuBMMbJLlDwfb9nm9u0Jj+yS84YjKtqw78PE/61QvmaXvUjWeR0s8GwbsSqS7G7+P4VsNzr2E7yrDpXINRCIOkMsG7EYRaLJjKN94cLA3t6Y0u3Ol/xKv8yuQxSOLTkaj1JAbJJo0NOwHwu/cE4KkBu3+B18VqMpP9EphqO63l3BjfsvqMr7nbSjw6EVUf6g0CybSuAsaq2BLVR11m39R/elbIxzKgVLx7qdVb1xO0c5rMxMMvahnGwyDxd/VL11tmz5lK3s5TcrtQyVYX3WdW5Vfu4aFpBxSW5kYEQg0ySAD8RUtsWODd+fNz81x26mXbH/J654ulrYyDQdJsuUfTDsP2R11p/VQGbvLo6qs0oO1RuC3nMuqTKb0bhJwzLVXu0Dr/1uzyR21Hkl4ItDKBphsk5YlwWlf+9ZWffdfjF/08rEEy/N3uGwD+kuezbzDxhdPsobvf1qa/O5uwO9t8NsApT7qNDD64aPY+Vq9CKt5VVOBB1/Ew5ztBqySuiVDIzj3ODvWoVG5XjewnALS5ysz4M4jOoun066HBjbM0bj+BuHxh/+1KwEWXXkwWgyROHYlaT2KQbNK4sBOAcryiNVs94l2VVAO7Db5Am5Z4bKB/YIu2tsTnielyz7GaF9pI2/OufG6EU4Y4+o2o+lCvzwmY9G96hXGC1Wd479eMelxJpnW1kuvyHqWigdsJ7bSZa/FC/2y833k3Ig5+UYVvZhySWt42fcxa1lN2wlK5TK5c+W7q+xjPd6zX9qh6t1LputK+l51XryNtvwfyOVcw1ACDRI0tOygXsiVo5/UTHp0+NLBVm5ZYrBHlGGh3jTWgfNHsGTGWxtFWRqvTUd5rttxR8q5yDdsflU8ZdMx/0BPAVCnIfzFpZ9E0PGoPYS6VbBUvSi2EqFgx1acE1g6y+nIupxXNLn/UdiTphUArE4jFIOlM650EWN6C+8X/iGKQlLfU12x5KxN9NiLU9WCcVD3L2ehdv615xzt2aYh2XnVLzwt1JxktYJCUB9qMngOju1GZ1e8EHMfAv3nTTiaDJC4diTrwiUES3SBRbygjOkH2Aw7HGGFU9x3b5sNXLutVxy1HPHHoRFR9aFSIZFp/GsCHfNKtWUfaXO9kt9H36vZN6W7TZ8Fm0yueAKpx8Isqf5wGibpXg2n2416dYxufLi4zXB6vKkdhlZ553L/StZbZ4wqk6G+Q0E1gexcQfTIEg2fbbe2AoKN6zW4ro9XpqO81U+6oeVfGxIZxvKp1U7n3oY7q1fXo6alLG+DFltnb51fHzSx/CB2SJEJg0hCIxSCpnO92nacMCioUxSCpUKWudPY8Bl0EYKuGpBkPUUI7029LPejdgK3acnK1klgwjYaDSdiOMmw6p6xhV3iqvJJp/VsA1Nl63/pWxw6Y+dyO9U/dMFnjkHjqsuk6ErWexCAZnUFSnjCkLt4BlFDe8Vzn9QPa62METlejs9fpD5qqE1H1oVE/lcxkv47hXR/XE0eAzGMyuQ8Msf1bvxgb5cw9Bsl49bv1GMVpkCTT2TsBOsadf50YU6dk90aJlDMV584zM2t3VCTXAAAFDUlEQVSHF/tytSjrvjrCWMZDA2dTe3sfQMk6ZX5cK2mfW3Fz7pl6XJrZVkar06N5r1lyjyrvkEeeq9yHHUGUbgDINwius34I+G8m7TQrn3tgvOqtUd8ivwuByUIgFoNkeFLRfQuIa1GHAVxkmcaIAXcUBkmZ7TGZ3JaDXDqeQJ8mYC8evrytLoaq+CYvEehBaFQoLM39MmplqG8Psa3uwUwfMUEgPrWY71VH0uo+YTvKsOmcmUU0SMqvJhd1fxSEMwA+GFS+6L8WwN+IaBUN0VI18O1/+unt222cO+CdE1V84HOjMgf9HhCh1tdL2Wh4BOXbTB2JKpcYJJtqZTT6WtVZIj6eCR8D8H4AWwJ4F8CrRHjYZiwvmoYKghhaN5ulE1H1oVHbOfqU7u3tEqvjPK7HhnbISjP3YKP3o/5eMUp0oBxr430ANgJYA8LTDNxXzBu9ft9sFr+o8sZlkCDB870OS5R+DbZpu1djZfnJmkzr6iL7Nzy/vciDA3sWb71CHX31j0XFdKvV16PuC1EylfscyFZHi9VuizpC9zYIT5GN22as15aqAJlhOan+faxtZbQ6Pdr3mtHGR5P3aPujznR2f41oITPUgqRyPPB/AKhjeq8BeITAK2b0P3VHvVAE3vpsRr2F1RFJJwRanUAkg6TVCyPyjY1AxeNPOWCl43nLMg0/BwVjy0zeFgJCoEaga3Huk2zbykV67akEMt0lisElSFuHQMCRrdsts+fE1pFSJBECQkAItAYBMUhaox5aQoquxbn92La9l/4ft0zD5fqwJYQVIYTAFCKQTGcL3iM8TNCDdiqmUNGnbFFGs3o/ZWFIwYSAEBACDQiIQTKFVaQzlTuMwJ9i4p2JsTMIO4Fwh5U3vupX7M60fh4BLn/3wMjLmlMYmRRNCIw7gQAnIBvbbW2nZsQeGfcCSYZlAmKQiCIIASEgBMITEIMkPKtJl9I3VgPwlpagPVcs6VHB2GrPkSd1b55o4z+NCMpFdGAh3/Mfk67wIrAQaEECuVxO+/0LA9u8qL3x1pz+OXOmJRILGXQZgM3c4spCQAtWXySRxCCJhEsSCwEh8B4nIAbJFFaAShA0Fa1eXVp1PqtBdH4b6KH2dzG0cZZ9oD0ch2Q/ZyIm3F3MGx7vM1MYmBRNCMRMYNhjj608ENZ73ippg7utWnp5o3QxSyufHwsBMUjGQk/eFQJC4L1GQAySKV7j5WNbZBcBTItSVAaebCftYL9Ac1G+I2mFgBDYRCCEQcJg7XirLzciHpBwnFwExCCZXPUl0goBITCxBMQgmVj+45L70enswTboJgC7hcjQJsKyoUE6a9UtPe+ESC9JhIAQCEmgnkFSjgdEfJaV7/1ByM9JshYmIAZJC1eOiCYEhEDLERCDpOWqJB6BDj001zZ7J7sTGo4FYz8e9qOuzq2r+ANvM7CaCA+xpvUVl+TUMS95hIAQaDKBw06/cIsZG6f/WsVVIWAWAzaAF8G4L5HQrrl7ae7JJmcpn5sgAmKQTBB4yVYICIFJSUAMkklZbSK0EBACQkAICAEhIASEgBCYGgTEIJka9SilEAJCQAgIASEgBISAEBACk5KAGCSTstpEaCEgBISAEBACQkAICAEhMDUIiEEyNepRSiEEhIAQEAJCQAgIASEgBCYlATFIJmW1idBCQAgIASEgBISAEBACQmBqEBCDZGrUo5RCCAgBISAEhIAQEAJCQAhMSgL/Cw3mfr7WwJhqAAAAAElFTkSuQmCC"/>
          <p:cNvSpPr>
            <a:spLocks noChangeAspect="1" noChangeArrowheads="1"/>
          </p:cNvSpPr>
          <p:nvPr/>
        </p:nvSpPr>
        <p:spPr bwMode="auto">
          <a:xfrm>
            <a:off x="155575" y="-242888"/>
            <a:ext cx="7658100" cy="514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de-AT"/>
          </a:p>
        </p:txBody>
      </p:sp>
      <p:sp>
        <p:nvSpPr>
          <p:cNvPr id="6" name="Inhaltsplatzhalter 2"/>
          <p:cNvSpPr>
            <a:spLocks noGrp="1"/>
          </p:cNvSpPr>
          <p:nvPr>
            <p:ph type="subTitle" idx="1"/>
          </p:nvPr>
        </p:nvSpPr>
        <p:spPr bwMode="auto"/>
        <p:txBody>
          <a:bodyPr>
            <a:normAutofit/>
          </a:bodyPr>
          <a:lstStyle/>
          <a:p>
            <a:pPr marL="0" indent="0" algn="l">
              <a:buFont typeface="Arial"/>
              <a:buNone/>
              <a:defRPr/>
            </a:pPr>
            <a:r>
              <a:rPr lang="de-DE" sz="1900" b="0" i="0" u="sng" strike="noStrike" cap="none" spc="0" dirty="0">
                <a:solidFill>
                  <a:schemeClr val="tx1"/>
                </a:solidFill>
                <a:latin typeface="Abyssinica SIL"/>
                <a:ea typeface="Abyssinica SIL"/>
                <a:cs typeface="Abyssinica SIL"/>
              </a:rPr>
              <a:t>➪Scientific </a:t>
            </a:r>
            <a:r>
              <a:rPr lang="de-DE" sz="1900" b="0" i="0" u="sng" strike="noStrike" cap="none" spc="0" dirty="0" err="1">
                <a:solidFill>
                  <a:schemeClr val="tx1"/>
                </a:solidFill>
                <a:latin typeface="Abyssinica SIL"/>
                <a:ea typeface="Abyssinica SIL"/>
                <a:cs typeface="Abyssinica SIL"/>
              </a:rPr>
              <a:t>Literacy</a:t>
            </a:r>
            <a:endParaRPr lang="de-DE" sz="1900" b="0" i="0" u="sng" strike="noStrike" cap="none" spc="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0" indent="0" algn="l">
              <a:buFont typeface="Arial"/>
              <a:buNone/>
              <a:defRPr/>
            </a:pPr>
            <a:endParaRPr lang="de-DE" sz="1900" b="0" i="0" u="sng" strike="noStrike" cap="none" spc="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342900" indent="-342900" algn="l">
              <a:buFont typeface="Arial"/>
              <a:buChar char="•"/>
              <a:defRPr/>
            </a:pPr>
            <a:r>
              <a:rPr lang="de-DE" sz="1900" b="0" i="0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hat keine einheitliche Definition</a:t>
            </a:r>
          </a:p>
          <a:p>
            <a:pPr marL="342900" indent="-342900" algn="l">
              <a:buFont typeface="Arial"/>
              <a:buChar char="•"/>
              <a:defRPr/>
            </a:pPr>
            <a:r>
              <a:rPr lang="de-DE" sz="1900" b="0" i="0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ist nach dem PISA-Rahmen eine Voraussetzung, um unsere Welt zu verstehen und ihre Zukunft aktiv mitzugestalten </a:t>
            </a:r>
          </a:p>
          <a:p>
            <a:pPr algn="l">
              <a:defRPr/>
            </a:pPr>
            <a:endParaRPr lang="de-DE" sz="1900" b="0" i="0" strike="noStrike" cap="none" spc="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algn="l">
              <a:defRPr/>
            </a:pPr>
            <a:endParaRPr lang="de-DE" sz="1900" b="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algn="l">
              <a:defRPr/>
            </a:pPr>
            <a:br>
              <a:rPr lang="de-DE" sz="1900" b="0" i="0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</a:br>
            <a:r>
              <a:rPr lang="de-DE" sz="1400" b="0" i="0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							(Vieira &amp; </a:t>
            </a:r>
            <a:r>
              <a:rPr lang="de-DE" sz="1400" b="0" i="0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Tenreiro</a:t>
            </a:r>
            <a:r>
              <a:rPr lang="de-DE" sz="1400" b="0" i="0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-Vieira 2014, S. 664)</a:t>
            </a:r>
            <a:endParaRPr dirty="0"/>
          </a:p>
          <a:p>
            <a:pPr>
              <a:defRPr/>
            </a:pPr>
            <a:endParaRPr lang="de-DE" u="none" dirty="0"/>
          </a:p>
          <a:p>
            <a:pPr>
              <a:defRPr/>
            </a:pPr>
            <a:endParaRPr lang="de-DE" u="none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 bwMode="auto">
          <a:xfrm>
            <a:off x="457200" y="591661"/>
            <a:ext cx="8229600" cy="6477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s-ES_tradnl" dirty="0"/>
              <a:t>BNE-Grundkompetenzen &lt;&gt; Scientific Literacy</a:t>
            </a:r>
            <a:endParaRPr lang="en-US" b="0" dirty="0"/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 bwMode="auto">
          <a:xfrm>
            <a:off x="457200" y="1388962"/>
            <a:ext cx="8229600" cy="473720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en-US" sz="2400"/>
          </a:p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de-DE" sz="2400"/>
          </a:p>
          <a:p>
            <a:pPr>
              <a:buFont typeface="Arial"/>
              <a:buChar char="•"/>
              <a:defRPr/>
            </a:pPr>
            <a:endParaRPr lang="en-US" sz="2400"/>
          </a:p>
        </p:txBody>
      </p:sp>
      <p:sp>
        <p:nvSpPr>
          <p:cNvPr id="6" name="Marcador de pie de página 3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8"/>
            <a:ext cx="2647951" cy="365125"/>
          </a:xfrm>
        </p:spPr>
        <p:txBody>
          <a:bodyPr/>
          <a:lstStyle/>
          <a:p>
            <a:pPr algn="r">
              <a:defRPr/>
            </a:pPr>
            <a:r>
              <a:rPr lang="es-ES">
                <a:solidFill>
                  <a:srgbClr val="CC023B"/>
                </a:solidFill>
              </a:rPr>
              <a:t>Stoffkreisläufe in der Biologie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7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</a:t>
            </a:r>
            <a:fld id="{9DD0088F-7E4A-9C4B-9ED2-72FAF1293163}" type="slidenum">
              <a:rPr lang="es-ES_tradnl"/>
              <a:t>26</a:t>
            </a:fld>
            <a:endParaRPr lang="es-ES_tradnl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547664" y="1239455"/>
            <a:ext cx="5790968" cy="4668431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 bwMode="auto">
          <a:xfrm>
            <a:off x="4860032" y="5921229"/>
            <a:ext cx="3073479" cy="64011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algn="ctr">
              <a:defRPr/>
            </a:pPr>
            <a:r>
              <a:rPr sz="1000" dirty="0"/>
              <a:t>(</a:t>
            </a:r>
            <a:r>
              <a:rPr lang="de-DE" sz="1000" b="0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Bybee </a:t>
            </a:r>
            <a:r>
              <a:rPr lang="de-DE" sz="10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et al. 2009, S. 867</a:t>
            </a:r>
            <a:r>
              <a:rPr sz="1000" dirty="0"/>
              <a:t>)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 bwMode="auto">
          <a:xfrm>
            <a:off x="457200" y="591661"/>
            <a:ext cx="8229600" cy="6477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s-ES_tradnl" dirty="0"/>
              <a:t>BNE-Grundkompetenzen &lt;&gt; Scientific Literacy</a:t>
            </a:r>
            <a:endParaRPr lang="en-US" b="0" dirty="0"/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 bwMode="auto">
          <a:xfrm>
            <a:off x="457200" y="1388962"/>
            <a:ext cx="8229600" cy="473720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en-US" sz="2400"/>
          </a:p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de-DE" sz="2400"/>
          </a:p>
          <a:p>
            <a:pPr>
              <a:buFont typeface="Arial"/>
              <a:buChar char="•"/>
              <a:defRPr/>
            </a:pPr>
            <a:endParaRPr lang="en-US" sz="2400"/>
          </a:p>
        </p:txBody>
      </p:sp>
      <p:sp>
        <p:nvSpPr>
          <p:cNvPr id="6" name="Marcador de pie de página 3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8"/>
            <a:ext cx="2647951" cy="365125"/>
          </a:xfrm>
        </p:spPr>
        <p:txBody>
          <a:bodyPr/>
          <a:lstStyle/>
          <a:p>
            <a:pPr algn="r">
              <a:defRPr/>
            </a:pPr>
            <a:r>
              <a:rPr lang="es-ES">
                <a:solidFill>
                  <a:srgbClr val="CC023B"/>
                </a:solidFill>
              </a:rPr>
              <a:t>Stoffkreisläufe in der Biologie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7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</a:t>
            </a:r>
            <a:fld id="{9DD0088F-7E4A-9C4B-9ED2-72FAF1293163}" type="slidenum">
              <a:rPr lang="es-ES_tradnl"/>
              <a:t>27</a:t>
            </a:fld>
            <a:endParaRPr lang="es-ES_tradnl"/>
          </a:p>
        </p:txBody>
      </p:sp>
      <p:sp>
        <p:nvSpPr>
          <p:cNvPr id="8" name="Inhaltsplatzhalter 2"/>
          <p:cNvSpPr txBox="1"/>
          <p:nvPr/>
        </p:nvSpPr>
        <p:spPr bwMode="auto">
          <a:xfrm>
            <a:off x="154732" y="1772816"/>
            <a:ext cx="8834536" cy="3096344"/>
          </a:xfrm>
          <a:prstGeom prst="rect">
            <a:avLst/>
          </a:prstGeom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rmAutofit fontScale="92500" lnSpcReduction="20000"/>
          </a:bodyPr>
          <a:lstStyle>
            <a:lvl1pPr marL="342900" indent="-342900" algn="l" defTabSz="457200">
              <a:spcBef>
                <a:spcPts val="0"/>
              </a:spcBef>
              <a:buClr>
                <a:srgbClr val="BE002D"/>
              </a:buClr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1pPr>
            <a:lvl2pPr marL="742950" indent="-285750" algn="l" defTabSz="457200">
              <a:spcBef>
                <a:spcPts val="0"/>
              </a:spcBef>
              <a:buClr>
                <a:srgbClr val="B4CB4D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2pPr>
            <a:lvl3pPr marL="1143000" indent="-228600" algn="l" defTabSz="457200">
              <a:spcBef>
                <a:spcPts val="0"/>
              </a:spcBef>
              <a:buClr>
                <a:srgbClr val="001470"/>
              </a:buClr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3pPr>
            <a:lvl4pPr marL="1600200" indent="-228600" algn="l" defTabSz="457200">
              <a:spcBef>
                <a:spcPts val="0"/>
              </a:spcBef>
              <a:buSzPct val="75000"/>
              <a:buFont typeface="Wingdings"/>
              <a:buChar char="§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4pPr>
            <a:lvl5pPr marL="2057400" indent="-228600" algn="l" defTabSz="457200">
              <a:spcBef>
                <a:spcPts val="0"/>
              </a:spcBef>
              <a:buSzPct val="80000"/>
              <a:buFont typeface="Lucida Grande"/>
              <a:buChar char="-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5pPr>
            <a:lvl6pPr marL="25146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90000"/>
              </a:lnSpc>
              <a:spcBef>
                <a:spcPts val="998"/>
              </a:spcBef>
              <a:buFont typeface="Arial"/>
              <a:buNone/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 sz="1900" u="sng" dirty="0">
                <a:latin typeface="Abyssinica SIL"/>
                <a:ea typeface="Abyssinica SIL"/>
                <a:cs typeface="Abyssinica SIL"/>
              </a:rPr>
              <a:t>➪Kompetenzen</a:t>
            </a:r>
            <a:r>
              <a:rPr lang="en-US" sz="1900" u="sng" dirty="0">
                <a:latin typeface="Arial"/>
                <a:ea typeface="Arial"/>
                <a:cs typeface="Arial"/>
              </a:rPr>
              <a:t>, die durch BNE vermittelt werden (</a:t>
            </a:r>
            <a:r>
              <a:rPr lang="en-US" sz="1900" u="sng" dirty="0" err="1">
                <a:latin typeface="Arial"/>
                <a:ea typeface="Arial"/>
                <a:cs typeface="Arial"/>
              </a:rPr>
              <a:t>Haan </a:t>
            </a:r>
            <a:r>
              <a:rPr lang="en-US" sz="1900" u="sng" dirty="0">
                <a:latin typeface="Arial"/>
                <a:ea typeface="Arial"/>
                <a:cs typeface="Arial"/>
              </a:rPr>
              <a:t>2008, S. 32)</a:t>
            </a:r>
            <a:endParaRPr dirty="0"/>
          </a:p>
          <a:p>
            <a:pPr marL="349965" indent="-349965" defTabSz="914400">
              <a:lnSpc>
                <a:spcPct val="90000"/>
              </a:lnSpc>
              <a:spcBef>
                <a:spcPts val="998"/>
              </a:spcBef>
              <a:buFont typeface="Arial"/>
              <a:buAutoNum type="arabicPeriod"/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 sz="1900" dirty="0">
                <a:latin typeface="Arial"/>
                <a:ea typeface="Arial"/>
                <a:cs typeface="Arial"/>
              </a:rPr>
              <a:t>Wissen </a:t>
            </a:r>
            <a:r>
              <a:rPr lang="en-US" sz="1900" dirty="0" err="1">
                <a:latin typeface="Arial"/>
                <a:ea typeface="Arial"/>
                <a:cs typeface="Arial"/>
              </a:rPr>
              <a:t>mit</a:t>
            </a:r>
            <a:r>
              <a:rPr lang="en-US" sz="1900" dirty="0">
                <a:latin typeface="Arial"/>
                <a:ea typeface="Arial"/>
                <a:cs typeface="Arial"/>
              </a:rPr>
              <a:t> </a:t>
            </a:r>
            <a:r>
              <a:rPr lang="en-US" sz="1900" dirty="0" err="1">
                <a:latin typeface="Arial"/>
                <a:ea typeface="Arial"/>
                <a:cs typeface="Arial"/>
              </a:rPr>
              <a:t>Offenheit</a:t>
            </a:r>
            <a:r>
              <a:rPr lang="en-US" sz="1900" dirty="0">
                <a:latin typeface="Arial"/>
                <a:ea typeface="Arial"/>
                <a:cs typeface="Arial"/>
              </a:rPr>
              <a:t> </a:t>
            </a:r>
            <a:r>
              <a:rPr lang="en-US" sz="1900" dirty="0" err="1">
                <a:latin typeface="Arial"/>
                <a:ea typeface="Arial"/>
                <a:cs typeface="Arial"/>
              </a:rPr>
              <a:t>aufbauen</a:t>
            </a:r>
            <a:r>
              <a:rPr lang="en-US" sz="1900" dirty="0">
                <a:latin typeface="Arial"/>
                <a:ea typeface="Arial"/>
                <a:cs typeface="Arial"/>
              </a:rPr>
              <a:t> und neue Perspektiven einbeziehen</a:t>
            </a:r>
            <a:endParaRPr dirty="0"/>
          </a:p>
          <a:p>
            <a:pPr marL="349965" indent="-349965" defTabSz="914400">
              <a:lnSpc>
                <a:spcPct val="90000"/>
              </a:lnSpc>
              <a:spcBef>
                <a:spcPts val="998"/>
              </a:spcBef>
              <a:buFont typeface="Arial"/>
              <a:buAutoNum type="arabicPeriod"/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 sz="1900" dirty="0">
                <a:latin typeface="Arial"/>
                <a:ea typeface="Arial"/>
                <a:cs typeface="Arial"/>
              </a:rPr>
              <a:t>vorausschauend denken und handeln</a:t>
            </a:r>
            <a:endParaRPr dirty="0"/>
          </a:p>
          <a:p>
            <a:pPr marL="349965" indent="-349965" defTabSz="914400">
              <a:lnSpc>
                <a:spcPct val="90000"/>
              </a:lnSpc>
              <a:spcBef>
                <a:spcPts val="998"/>
              </a:spcBef>
              <a:buFont typeface="Arial"/>
              <a:buAutoNum type="arabicPeriod"/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 sz="1900" dirty="0">
                <a:latin typeface="Arial"/>
                <a:ea typeface="Arial"/>
                <a:cs typeface="Arial"/>
              </a:rPr>
              <a:t>interdisziplinär Wissen erwerben und handeln</a:t>
            </a:r>
            <a:endParaRPr dirty="0"/>
          </a:p>
          <a:p>
            <a:pPr marL="0" indent="0" defTabSz="914400">
              <a:lnSpc>
                <a:spcPct val="90000"/>
              </a:lnSpc>
              <a:spcBef>
                <a:spcPts val="998"/>
              </a:spcBef>
              <a:buFont typeface="Arial"/>
              <a:buNone/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 sz="1900" dirty="0">
              <a:latin typeface="Arial"/>
              <a:ea typeface="Arial"/>
              <a:cs typeface="Arial"/>
            </a:endParaRPr>
          </a:p>
          <a:p>
            <a:pPr marL="0" indent="0" defTabSz="914400">
              <a:lnSpc>
                <a:spcPct val="90000"/>
              </a:lnSpc>
              <a:spcBef>
                <a:spcPts val="998"/>
              </a:spcBef>
              <a:buFont typeface="Arial"/>
              <a:buNone/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 sz="1900" dirty="0">
              <a:latin typeface="Arial"/>
              <a:ea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r>
              <a:rPr lang="en-US" sz="1900" i="1" dirty="0">
                <a:latin typeface="Arial"/>
                <a:ea typeface="Arial"/>
                <a:cs typeface="Arial"/>
              </a:rPr>
              <a:t>UNESCO - Roadmap for Implementing the GAP on ESD (2014):</a:t>
            </a:r>
            <a:endParaRPr dirty="0"/>
          </a:p>
          <a:p>
            <a:pPr defTabSz="914400">
              <a:lnSpc>
                <a:spcPct val="90000"/>
              </a:lnSpc>
              <a:spcBef>
                <a:spcPts val="998"/>
              </a:spcBef>
              <a:defRPr lang="de-DE" sz="2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 sz="1900" dirty="0">
                <a:latin typeface="Arial"/>
                <a:ea typeface="Arial"/>
                <a:cs typeface="Arial"/>
              </a:rPr>
              <a:t>"BNE fördert Fähigkeiten wie kritisches Denken, das </a:t>
            </a:r>
            <a:r>
              <a:rPr lang="en-US" sz="1900" b="1" dirty="0">
                <a:latin typeface="Arial"/>
                <a:ea typeface="Arial"/>
                <a:cs typeface="Arial"/>
              </a:rPr>
              <a:t>Verstehen komplexer Systeme, </a:t>
            </a:r>
            <a:r>
              <a:rPr lang="en-US" sz="1900" dirty="0">
                <a:latin typeface="Arial"/>
                <a:ea typeface="Arial"/>
                <a:cs typeface="Arial"/>
              </a:rPr>
              <a:t>das</a:t>
            </a:r>
            <a:r>
              <a:rPr lang="en-US" sz="1900" b="1" dirty="0">
                <a:latin typeface="Arial"/>
                <a:ea typeface="Arial"/>
                <a:cs typeface="Arial"/>
              </a:rPr>
              <a:t> </a:t>
            </a:r>
            <a:r>
              <a:rPr lang="en-US" sz="1900" dirty="0">
                <a:latin typeface="Arial"/>
                <a:ea typeface="Arial"/>
                <a:cs typeface="Arial"/>
              </a:rPr>
              <a:t>Vorstellen von Zukunftsszenarien und das Treffen von Entscheidungen auf eine partizipative und kollaborative Weise. (UNESCO 2014, S. 33)"</a:t>
            </a:r>
            <a:endParaRPr lang="en-US" sz="19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 bwMode="auto">
          <a:xfrm>
            <a:off x="457200" y="591661"/>
            <a:ext cx="8229600" cy="6477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s-ES_tradnl" dirty="0"/>
              <a:t>ESD </a:t>
            </a:r>
            <a:r>
              <a:rPr lang="es-ES_tradnl" dirty="0" err="1"/>
              <a:t>Grundfertigkeiten </a:t>
            </a:r>
            <a:r>
              <a:rPr lang="es-ES_tradnl" dirty="0"/>
              <a:t>&lt;&gt; </a:t>
            </a:r>
            <a:r>
              <a:rPr lang="es-ES_tradnl" dirty="0" err="1"/>
              <a:t>Kritisches Denken</a:t>
            </a:r>
            <a:endParaRPr lang="en-US" b="0" dirty="0"/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 bwMode="auto">
          <a:xfrm>
            <a:off x="457200" y="1388962"/>
            <a:ext cx="8229600" cy="473720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de-DE" sz="2400" dirty="0"/>
          </a:p>
          <a:p>
            <a:pPr>
              <a:buFont typeface="Arial"/>
              <a:buChar char="•"/>
              <a:defRPr/>
            </a:pPr>
            <a:endParaRPr lang="en-US" sz="2400" dirty="0"/>
          </a:p>
        </p:txBody>
      </p:sp>
      <p:sp>
        <p:nvSpPr>
          <p:cNvPr id="6" name="Marcador de pie de página 3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8"/>
            <a:ext cx="2647951" cy="365125"/>
          </a:xfrm>
        </p:spPr>
        <p:txBody>
          <a:bodyPr/>
          <a:lstStyle/>
          <a:p>
            <a:pPr algn="r">
              <a:defRPr/>
            </a:pPr>
            <a:r>
              <a:rPr lang="es-ES">
                <a:solidFill>
                  <a:srgbClr val="CC023B"/>
                </a:solidFill>
              </a:rPr>
              <a:t>Stoffkreisläufe in der Biologie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7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</a:t>
            </a:r>
            <a:fld id="{9DD0088F-7E4A-9C4B-9ED2-72FAF1293163}" type="slidenum">
              <a:rPr lang="es-ES_tradnl"/>
              <a:t>28</a:t>
            </a:fld>
            <a:endParaRPr lang="es-ES_tradnl"/>
          </a:p>
        </p:txBody>
      </p:sp>
      <p:sp>
        <p:nvSpPr>
          <p:cNvPr id="9" name="Textfeld 8"/>
          <p:cNvSpPr txBox="1"/>
          <p:nvPr/>
        </p:nvSpPr>
        <p:spPr bwMode="auto">
          <a:xfrm>
            <a:off x="5772150" y="5518023"/>
            <a:ext cx="3073479" cy="64011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algn="ctr">
              <a:defRPr/>
            </a:pPr>
            <a:r>
              <a:rPr sz="1600" dirty="0"/>
              <a:t>(</a:t>
            </a:r>
            <a:r>
              <a:rPr lang="de-DE" sz="16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Rafolt 2021, S. 80</a:t>
            </a:r>
            <a:r>
              <a:rPr sz="1600" dirty="0"/>
              <a:t>)</a:t>
            </a:r>
            <a:endParaRPr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53119D9-9AF9-40BF-9C73-45AD4729D8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000" y="1728581"/>
            <a:ext cx="6912000" cy="340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4488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 bwMode="auto">
          <a:xfrm>
            <a:off x="457200" y="591661"/>
            <a:ext cx="8229600" cy="6477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s-ES_tradnl" dirty="0"/>
              <a:t>ESD </a:t>
            </a:r>
            <a:r>
              <a:rPr lang="es-ES_tradnl" dirty="0" err="1"/>
              <a:t>Grundfertigkeiten</a:t>
            </a:r>
            <a:r>
              <a:rPr lang="es-ES_tradnl" dirty="0"/>
              <a:t>: </a:t>
            </a:r>
            <a:r>
              <a:rPr lang="es-ES_tradnl" dirty="0" err="1"/>
              <a:t>Kritisches Denken</a:t>
            </a:r>
            <a:endParaRPr lang="en-US" b="0" dirty="0"/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 bwMode="auto">
          <a:xfrm>
            <a:off x="190501" y="1368618"/>
            <a:ext cx="7405835" cy="393259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de-DE" sz="2400" dirty="0"/>
          </a:p>
          <a:p>
            <a:pPr>
              <a:buFont typeface="Arial"/>
              <a:buChar char="•"/>
              <a:defRPr/>
            </a:pPr>
            <a:endParaRPr lang="en-US" sz="2400" dirty="0"/>
          </a:p>
        </p:txBody>
      </p:sp>
      <p:sp>
        <p:nvSpPr>
          <p:cNvPr id="6" name="Marcador de pie de página 3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8"/>
            <a:ext cx="2647951" cy="365125"/>
          </a:xfrm>
        </p:spPr>
        <p:txBody>
          <a:bodyPr/>
          <a:lstStyle/>
          <a:p>
            <a:pPr algn="r">
              <a:defRPr/>
            </a:pPr>
            <a:r>
              <a:rPr lang="es-ES">
                <a:solidFill>
                  <a:srgbClr val="CC023B"/>
                </a:solidFill>
              </a:rPr>
              <a:t>Stoffkreisläufe in der Biologie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7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</a:t>
            </a:r>
            <a:fld id="{9DD0088F-7E4A-9C4B-9ED2-72FAF1293163}" type="slidenum">
              <a:rPr lang="es-ES_tradnl"/>
              <a:t>29</a:t>
            </a:fld>
            <a:endParaRPr lang="es-ES_tradnl"/>
          </a:p>
        </p:txBody>
      </p:sp>
      <p:sp>
        <p:nvSpPr>
          <p:cNvPr id="8" name="Inhaltsplatzhalter 2"/>
          <p:cNvSpPr txBox="1"/>
          <p:nvPr/>
        </p:nvSpPr>
        <p:spPr bwMode="auto">
          <a:xfrm>
            <a:off x="539552" y="1410674"/>
            <a:ext cx="8153849" cy="446659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>
              <a:spcBef>
                <a:spcPts val="0"/>
              </a:spcBef>
              <a:buClr>
                <a:srgbClr val="BE002D"/>
              </a:buClr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1pPr>
            <a:lvl2pPr marL="742950" indent="-285750" algn="l" defTabSz="457200">
              <a:spcBef>
                <a:spcPts val="0"/>
              </a:spcBef>
              <a:buClr>
                <a:srgbClr val="B4CB4D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2pPr>
            <a:lvl3pPr marL="1143000" indent="-228600" algn="l" defTabSz="457200">
              <a:spcBef>
                <a:spcPts val="0"/>
              </a:spcBef>
              <a:buClr>
                <a:srgbClr val="001470"/>
              </a:buClr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3pPr>
            <a:lvl4pPr marL="1600200" indent="-228600" algn="l" defTabSz="457200">
              <a:spcBef>
                <a:spcPts val="0"/>
              </a:spcBef>
              <a:buSzPct val="75000"/>
              <a:buFont typeface="Wingdings"/>
              <a:buChar char="§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4pPr>
            <a:lvl5pPr marL="2057400" indent="-228600" algn="l" defTabSz="457200">
              <a:spcBef>
                <a:spcPts val="0"/>
              </a:spcBef>
              <a:buSzPct val="80000"/>
              <a:buFont typeface="Lucida Grande"/>
              <a:buChar char="-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5pPr>
            <a:lvl6pPr marL="25146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/>
              <a:buNone/>
              <a:defRPr/>
            </a:pPr>
            <a:r>
              <a:rPr lang="en-US" sz="1900" dirty="0">
                <a:latin typeface="Arial"/>
                <a:ea typeface="Arial"/>
                <a:cs typeface="Arial"/>
              </a:rPr>
              <a:t>entsteht, wenn </a:t>
            </a:r>
          </a:p>
          <a:p>
            <a:pPr>
              <a:lnSpc>
                <a:spcPct val="150000"/>
              </a:lnSpc>
              <a:defRPr/>
            </a:pPr>
            <a:r>
              <a:rPr lang="en-US" sz="1900" b="1" dirty="0">
                <a:solidFill>
                  <a:schemeClr val="accent1">
                    <a:lumMod val="75000"/>
                  </a:schemeClr>
                </a:solidFill>
                <a:latin typeface="Arial"/>
                <a:ea typeface="Arial"/>
                <a:cs typeface="Arial"/>
              </a:rPr>
              <a:t>Wissen</a:t>
            </a:r>
            <a:r>
              <a:rPr lang="en-US" sz="1900" dirty="0">
                <a:latin typeface="Arial"/>
                <a:ea typeface="Arial"/>
                <a:cs typeface="Arial"/>
              </a:rPr>
              <a:t>, </a:t>
            </a:r>
          </a:p>
          <a:p>
            <a:pPr>
              <a:lnSpc>
                <a:spcPct val="150000"/>
              </a:lnSpc>
              <a:defRPr/>
            </a:pPr>
            <a:r>
              <a:rPr lang="en-US" sz="1900" b="1" dirty="0">
                <a:solidFill>
                  <a:schemeClr val="accent1">
                    <a:lumMod val="75000"/>
                  </a:schemeClr>
                </a:solidFill>
                <a:latin typeface="Arial"/>
                <a:ea typeface="Arial"/>
                <a:cs typeface="Arial"/>
              </a:rPr>
              <a:t>Fähigkeiten</a:t>
            </a:r>
            <a:r>
              <a:rPr lang="en-US" sz="1900" dirty="0">
                <a:latin typeface="Arial"/>
                <a:ea typeface="Arial"/>
                <a:cs typeface="Arial"/>
              </a:rPr>
              <a:t>, </a:t>
            </a:r>
          </a:p>
          <a:p>
            <a:pPr>
              <a:lnSpc>
                <a:spcPct val="150000"/>
              </a:lnSpc>
              <a:defRPr/>
            </a:pPr>
            <a:r>
              <a:rPr lang="en-US" sz="1900" b="1" dirty="0">
                <a:solidFill>
                  <a:schemeClr val="accent1">
                    <a:lumMod val="75000"/>
                  </a:schemeClr>
                </a:solidFill>
                <a:latin typeface="Arial"/>
                <a:ea typeface="Arial"/>
                <a:cs typeface="Arial"/>
              </a:rPr>
              <a:t>Dispositionen </a:t>
            </a:r>
            <a:r>
              <a:rPr lang="en-US" sz="1900" dirty="0">
                <a:latin typeface="Arial"/>
                <a:ea typeface="Arial"/>
                <a:cs typeface="Arial"/>
              </a:rPr>
              <a:t>(oder Haltungen) und </a:t>
            </a:r>
          </a:p>
          <a:p>
            <a:pPr>
              <a:lnSpc>
                <a:spcPct val="150000"/>
              </a:lnSpc>
              <a:defRPr/>
            </a:pPr>
            <a:r>
              <a:rPr lang="en-US" sz="1900" b="1" dirty="0">
                <a:solidFill>
                  <a:schemeClr val="accent1">
                    <a:lumMod val="75000"/>
                  </a:schemeClr>
                </a:solidFill>
                <a:latin typeface="Arial"/>
                <a:ea typeface="Arial"/>
                <a:cs typeface="Arial"/>
              </a:rPr>
              <a:t>Normen, Werte und Emotionen </a:t>
            </a: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en-US" sz="1900" dirty="0">
                <a:latin typeface="Arial"/>
                <a:ea typeface="Arial"/>
                <a:cs typeface="Arial"/>
              </a:rPr>
              <a:t>im Umgang mit einem </a:t>
            </a:r>
            <a:r>
              <a:rPr lang="en-US" sz="1900" b="1" dirty="0">
                <a:solidFill>
                  <a:schemeClr val="bg2">
                    <a:lumMod val="50000"/>
                  </a:schemeClr>
                </a:solidFill>
                <a:latin typeface="Arial"/>
                <a:ea typeface="Arial"/>
                <a:cs typeface="Arial"/>
              </a:rPr>
              <a:t>Subjekt/Objekt </a:t>
            </a:r>
            <a:r>
              <a:rPr lang="en-US" sz="1900" dirty="0">
                <a:latin typeface="Arial"/>
                <a:ea typeface="Arial"/>
                <a:cs typeface="Arial"/>
              </a:rPr>
              <a:t>zusammenspielen, um </a:t>
            </a:r>
            <a:r>
              <a:rPr lang="en-US" sz="1900" b="1" dirty="0">
                <a:solidFill>
                  <a:srgbClr val="C00000"/>
                </a:solidFill>
                <a:latin typeface="Arial"/>
                <a:ea typeface="Arial"/>
                <a:cs typeface="Arial"/>
              </a:rPr>
              <a:t>einen Standpunkt einzunehmen</a:t>
            </a:r>
            <a:r>
              <a:rPr lang="en-US" sz="1900" dirty="0">
                <a:latin typeface="Arial"/>
                <a:ea typeface="Arial"/>
                <a:cs typeface="Arial"/>
              </a:rPr>
              <a:t>, eine Entscheidung zu treffen und/oder zu handeln, und dieser Prozess gesteuert wird durch </a:t>
            </a:r>
          </a:p>
          <a:p>
            <a:pPr>
              <a:lnSpc>
                <a:spcPct val="150000"/>
              </a:lnSpc>
              <a:defRPr/>
            </a:pPr>
            <a:r>
              <a:rPr lang="en-US" sz="1900" b="1" dirty="0">
                <a:solidFill>
                  <a:schemeClr val="accent1">
                    <a:lumMod val="75000"/>
                  </a:schemeClr>
                </a:solidFill>
                <a:latin typeface="Arial"/>
                <a:ea typeface="Arial"/>
                <a:cs typeface="Arial"/>
              </a:rPr>
              <a:t>intellektuelle Standards </a:t>
            </a:r>
            <a:r>
              <a:rPr lang="en-US" sz="1900" dirty="0">
                <a:latin typeface="Arial"/>
                <a:ea typeface="Arial"/>
                <a:cs typeface="Arial"/>
              </a:rPr>
              <a:t>(wie Korrektheit, Logik, Unabhängigkeit oder Relevanz) und</a:t>
            </a:r>
          </a:p>
          <a:p>
            <a:pPr>
              <a:lnSpc>
                <a:spcPct val="150000"/>
              </a:lnSpc>
              <a:defRPr/>
            </a:pPr>
            <a:r>
              <a:rPr lang="en-US" sz="1900" b="1" dirty="0">
                <a:solidFill>
                  <a:schemeClr val="accent1">
                    <a:lumMod val="75000"/>
                  </a:schemeClr>
                </a:solidFill>
                <a:latin typeface="Arial"/>
                <a:ea typeface="Arial"/>
                <a:cs typeface="Arial"/>
              </a:rPr>
              <a:t>Selbstregulierung </a:t>
            </a:r>
            <a:r>
              <a:rPr lang="en-US" sz="1900" dirty="0">
                <a:latin typeface="Arial"/>
                <a:ea typeface="Arial"/>
                <a:cs typeface="Arial"/>
              </a:rPr>
              <a:t>(Perspektivenübernahme, Empathie, Selbstreflexion, </a:t>
            </a:r>
            <a:r>
              <a:rPr lang="en-US" sz="1900" dirty="0" err="1">
                <a:latin typeface="Arial"/>
                <a:ea typeface="Arial"/>
                <a:cs typeface="Arial"/>
              </a:rPr>
              <a:t>Erkenntnis </a:t>
            </a:r>
            <a:r>
              <a:rPr lang="en-US" sz="1900" dirty="0">
                <a:latin typeface="Arial"/>
                <a:ea typeface="Arial"/>
                <a:cs typeface="Arial"/>
              </a:rPr>
              <a:t>und Anpassung).</a:t>
            </a:r>
          </a:p>
          <a:p>
            <a:pPr marL="0" indent="0">
              <a:lnSpc>
                <a:spcPct val="150000"/>
              </a:lnSpc>
              <a:buNone/>
              <a:defRPr/>
            </a:pPr>
            <a:endParaRPr lang="de-DE" sz="1900" dirty="0">
              <a:latin typeface="Arial"/>
              <a:ea typeface="Arial"/>
              <a:cs typeface="Arial"/>
            </a:endParaRPr>
          </a:p>
          <a:p>
            <a:pPr marL="0" indent="0">
              <a:lnSpc>
                <a:spcPct val="150000"/>
              </a:lnSpc>
              <a:buFont typeface="Arial"/>
              <a:buNone/>
              <a:defRPr/>
            </a:pPr>
            <a:r>
              <a:rPr lang="de-DE" sz="1600" dirty="0">
                <a:latin typeface="Arial"/>
                <a:ea typeface="Arial"/>
                <a:cs typeface="Arial"/>
              </a:rPr>
              <a:t>(Rafolt &amp; Kapelari, 2022)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Lernen im Schulgarten </a:t>
            </a:r>
            <a:endParaRPr lang="de-AT"/>
          </a:p>
        </p:txBody>
      </p:sp>
      <p:sp>
        <p:nvSpPr>
          <p:cNvPr id="5" name="AutoShape 2" descr="data:image/png;base64,iVBORw0KGgoAAAANSUhEUgAAAyQAAAA3CAYAAAD9oI6sAAAAAXNSR0IArs4c6QAAIABJREFUeF7tnXucHGWV93+neibJJITLS5AAAgZdlvByJ7pcVFBZEKYHQQmCkO4OICu+AnITBbqmpwbk4gUEVhQx6Zpw0ywC6epEXBBeVFhQdGWFoLACK/erIWGSzEzX2c/T092pqqnqrprpmukZTn0++SPTT9Vznu9znst5LucQ5BECQkAICAEhIASEgBAQAkJACEwQAZqgfCVbISAEhIAQEAJCQAgIASEgBIQAxCARJRACQkAICAEhIASEgBAQAkJgwgiIQTJh6CVjISAEhIAQEAJCQAgIASEgBMQgER0QAkJACAgBISAEhIAQEAJCYMIIiEEyYeglYyEgBISAEBACQkAICAEhIATEIBEdEAJCQAgIASEgBISAEBACQmDCCIhBMmHoJWMhIASEgBAQAkJACAgBISAExCARHRACQkAICAEhIASEgBAQAkJgwgiIQTJh6CVjISAEhIAQEAJCQAgIASEgBMQgER0QAkJACAgBISAEhIAQEAJCYMIIiEEyYeglYyEgBISAEBACQkAICAEhIATEIBEdEAJCQAgIASEgBISAEBACQmDCCIhBMmHoJWMhIASEgBAQAkJACAgBISAExCCJSQeSqexXQHSd6/OEn1h544SYsmz5zx6Vye6psXYWwIcA2B7AdADvAngVhPOtvFFo+UK8xwUUvX6PK4AUXwh4CEifICohBIRAMwiIQdIMij7fkE7aDaUzoy/UGLcw0O6HnJi/WOjrvSmm6pDPNomA6HWTQMpnhMAUISB9whSpSCmGEJhgApEMkq6MfgUzLvSTmYHfFE3joyHLQ11p/UUGtvP9FvGJxXzv7SG/1ZLJpJPeVC2HnX7hFjM2Tv8bgNlBlSUGydjVOJnWrwfw/8b+JfcXbJs+vHJZz+/UX0Wvm013Yr6XTOuLASyp5P6uZRqbTYwk4XKtN/aE+4InFaHHyhu5Ub0rL7kISJ8gCiEEhEAzCDTNIAFg26TtsDKfe6WRYMlU9kAQPRSUjsUgaYRwUv3emcmeQEy3eYTeQKSdODTIvyxp75ZmtGvaiiVXrZ1UBWsxYcUgabEKaWFxkulsAaCkGCQtXEmTRDQxSCZJRYmYQqDFCTTTIAGIz7DyvT9oVOZkuvtKgL82lQ2SRgzeS78n09lLAOp1lplBPy2aPZ9/L3GIu6xikMRNeGp8f+HC3GbrZ9qvA5ghBsnUqFMphRAQAkJgshNoqkHCwL8XTePwRlCSKf0pEP5RDJJGpKbG751p/VICLnYbJLi6aBrnTo0StkYpxCBpjXpodSm60tnjGfQTh5xyZKvVK03kEwJCQAhMcQLNMEheAPB+xYmAQXtwYNvirVe8HcStc9El80nTnnT8/iKAHVyT1SlwZGuK602k4vkZJAC+Y5nG+ZE+JInHRKAzlT2ZiJZ5PrLRMo3qSnnD78vxjIaIWj5BMt19G8BOb3+T0yBh/NHqM/ZpeeAioBAQAkJACDQkMHaDhPATMBxHbzhtmb19gQZJKnsREV1W/Z2Yf8ZEn41qkByTyW1ZskvHMdGnAewFYA4BmzHwFoDXwfQoa/zzV6a9ctdjN9446CdPMp29E6BjXHmHOEqk8h7i8pGHNo/cHy/me3+l/hZ24pZMdV8O4q+7v0OfK+Z7fqb+1rkotwdpfDbAn6wYfhsA/A2gok10dZg7O+o7XZncbjbbpwM4goYNSE19hxj3ljT+0cp8739V5L4PRCqv2qMlaIcVS3peaqhNjgRdmWyGmZaGfad6qb0ej6NOvXjnxFDiWwwcBmAmCA9YeUPVv+/TDB2pfrhRPSVT+rEg/jJACwiYxcqVMeN+Ir6yYPY+4RQweUp2b5ToAgAfqdRpPwFPgHBTIW94DYawCBumi80gAd1umT0nKgGOTnXvVSI+i4BPOPT1f4hQpLahq1fc9M1XGwpaSdC1OLefbdsnE3AwgHkEbMnAGgJeZtD9tm3funJZ7yNhv6fSNUsnRqOnXSndYELWJW+ISfXRp120rT3Y9vLwmo+jXTLvt6Kv9w9hyp9M698GcF6YtKjjnrxZ/ELJ4epPfByqhGDXKJ/kou6doLHq+zZ3pq3nZKPr9NxM3mj/Semk6/tE37XyPTXG/jrC5xTzvdeo9zoX6UdoGp3M4H+quEFX49RzAN/RzkM33Nl3+ZuN5K/+3oy2MhqdVvmHHev8yjJWuRv1y80aP8t92ymX/KM9pJ0AKo8/qu7nABhQbusJ9B/M/LMFu2h353I5ezzrLWxekk4ItDqBsRskwFcAKO8+5YcJdxfzhmuS74SQTOuPAvhw9W8EvoBB33KmaXCpnbrS2fMYdBGArUIAfpaACwqmcYc3rc/RBZVkzbrntTkPPJAbCvq238SOgeeKprGLQhClk/a7X1EdDDsz+pnEuBpAIkCWNTa0o1eauQfrcejMZL9KTFcCmBaQzga42zJ7L02m9dUAdnOm2zB945b33njlmhCsa0lGbZD43TchPnWaPXT3ILWrydeOtUwYf7b6DJesld+apiPVvOrVUzKl3wjCFwP4bLShHV6tI8UFTDcGuT8G6PYF8+ikKINa2HqJyyAh0M0Fs2dRV1o/hwHVloP09e82tM800tfyBHwgsQRERzUuG/WVhnDmqlt63mmQtqk64XsvqoGeHpPJfWCI7b96DYs20ubdlc89FyR/QFv6k2UaezbmM5yiCQZJU/mFlbuaztfLVhMMEvX9AL5vt9vabncuy73mlTXgDuTjpc3f/siq667bWJM5rV/MwKWe9y8fsPsvm6Z13O5wKuCH4yUNfPwKs/c39Vg1s62MRqejjHXOcjRL7vEYP8t3rjr4eyBO1+nbqsVbbduUqnolDKq7ZpU/ajuS9EKglQmM2SDRmPdjokccE6z1NF2bU7gx1z+iI09dvAMoody/VvN9hoi7mekWZ9ogg+TQTG7GZmzfDOBzUaEScEnBNGo7M+r9hQvP6Vg/c7YacFwuL5nxyWKfcX9QHsl0djlAx7lkBi4rmsYltQlsyMCIXens+V6DDMznEdHLDNwaopzvaAmaH7SDkcxkvwSmG0J8B8zIaITLve6Y15HW8UA+p3ZmQj+jNkgy+gVgXOXRh3M0m3ZhwpkuAXwMkmbryKbJhX89lX8n+k4DMG+18+Cug2jbFURqBy1owj78OfAFBbNXrWg39YnRILmRwcooVm2z0VNXXyu7YA8HuQQP+PivOvrXHrF8+dXr/X6PQyeSo9TTzrT+CwL+2SknAecWTEMtPPg+fv0NCF+z8oZrIace+LEYJHHwa6Qk3t/jNEhUXn675WC61errOckpy3BwV/q9Z3d8A9vah4vLcmrXpPb49e3EuI6Jt/OOHwE8/q4l7ANWLLn0z36/N7utjFano+6QNFPuuMfPrhNzc3ia/QsA+0bQWTVWJi3TuG886i2CXJJUCLQ0gTEbJGxre2qafS0PH9EoPwQc57sjkcp+mYn+dRMRup7Ifsx7tCfIIOlKd/+QwerYkfN5G8w6YN/Zsb799Y2zh+bZtnYGGGd5VyKZcHwxbyx3Dxrdyxh8suuLnq13529Hnnnm9MQ7W73hNWKItPmFfO6patqwnXQypZ8NQnkLfxM/uoZRXo0JswMEJvp+Md8zIv7E0ad0b2+X+Ony8Sb38wyIzh4ovfv/Z2GzWYNknwjCNytR02d50788/ZVpQcfewmh3lDskfjzAdAWIVfnccUx8DJI4dESV0Vcu0PUAq3gOilndh8BnMygFYP9GaQG89fL0V+aOhblfHnEZJADU0bxjAWwZomyB+rr/6ae3b7dxrop3oo5gOp872NZyMzfgL/2z8X4q2coZgkff6VrL7DnbL/84dGK0ehqwK/sryzQ+7if7oYfm2jbb2Vb9zRaO320tQTtGPUap3q9MsNRxU+dT9w5JHPzC6IkzTdwGybGLcu8b1MrHsLZxy0ZHWGaPmpCqh5JpXbmrP8CZRrXtgtl7rbdMXensWQz6nufvqj/+BzD+CMJ5Hf1rH3pneseW7YnEooonQvcuNuEev2OpcbSV0ep02LFOcWi23HGOn+X6TmWtETu1jIcAPn+dlvjDZvbg1kBCjeHqCK7zedsmbXfvkepmlz9qO5L0QqCVCYzZICFN25/Z/pRrVdtnZUlBGLE6SNRJzNsx4IrQ7WeQdKZyhxHZ/+6B2Y8EH2Qt6f2jF7Lfag+AN2m6tpNz96YrpR/JhJWe9/9imYavF7BkpvsoMBc96R+zTGOB829hO2nfdIDaXVJGxB9A2rkd76555N1ZW2yhcek0gHoq9z+c2b1hmcb7qsfFqj8ErIq+VRqivVfd0qOcEdSerkzuGGb7Tj9lXfe81l7vCFsjBY9ikFSOqXkHd3V/ZXuA7yXCRUOz//649uasmVp7+/bO+xlx6YgqX0A9qRX5Dib8kOxSr9Y2+E7JnpEJOGanjrypSaW6/3PaOqIHN7d5V5tYTeb38zIkTftUYWnul43YRvk9RoOkzGHM+uq7m8f3Wmav8txXPgpZfbrS+vcZOMPxpyGtpM1fcXPuGWe6uHRitHq6cGFu2vqZtnLkoc6fVx+7pA3OXbX0cq+hgGQmdyjYdu3WhvVm6KcbUQ2SuPhF0VuVNm6DZDgP3z7wrx39a/dQu2+daf0MAr7vkn3YYDjSq591+gylyM9hcGA/r/OXrrR+qncsVN+xSdt3ZT73n67xJY62MnxEOHLfG3asKzNpstyxjp+p3HEg27WACeCvA3b/Xr9Y9u13XfWR0vtAWOT8G4FuLJg9/xJ3vUVtS5JeCLQqgTEbJCqKc3sb9Zds23lxd01Hv/a+5ctz6sJX+SlfhmT7NcfRrv51pG092y6dzEQ/cgLyNUh8jjoAdJVl9vhGjl+4cGFiw8z5f2bgg65OgvmLhb7emgFUWYFUF0adEwRoJe0fvJOb4UHG574A46tWn+FaCQvbSQd0qCqrJzr6tQOWL8+tc8rflem+jJnV/RnXwwntg8UlOXU+vfYk0/r/uO5clEdNMopmT7efQibT2fsBOtT723gaJHV4PPzy9FcOqbdr4Hccphk6Um9yAeBOyzRcThmS6e7vAax26FyP8kIH8L5OI0pdqiWNnxlxp4T5PKuv97vN7DhiNEiapa9/Ka8euxqs9gkrn3vAy+GoTG6uxrY6/llzLOGn23HpxBj19LsEnOMqJnBawTR+7C1nMqVf5V19JUJqtM4PIhskMfW7UfW6mZHa615Yz+h5Zqjd6dpDhCsHhoa+155oU/frnDtVbwyWhva65+ZvqvFjxBOkI+pobLHPML0v5HI57XfP2up41oc8PcelltnjcoaQTOtNbyuj1emwY125H22y3DGPn2o37EBPPX3FMg3HKY/hX49MX/LBBDTXYgiADQN2/xyn8dLs8kdtR5JeCLQygaYYJOoCVzKtq45012phiXFUoc9YVf1/Mq2rs7jOM+Z3WKZxXFcqe1ojg+TY1De2HqR2tXro8TJDe6/o63k8CLDvYA4UC6ZRjVBcftVntVVl5HeuW23Zq9X6uY48S+22tr338mPYTjpw0LLx6eIy4x5v2YI87oDcE7euRZfMY01zGSjlbyV4H78dJfVTZzp7OoF+6M2zJQwST/m8MsatI0H1ZBPvVfVQVpXp6FR2X5vK58y9zy2WabiPBw6fX78HIHf8njrHBkfbocRpkHA8+rp+3fPa5kG7c11p/bcMOHcmH7dMY+8qnzh1InAi1EBPlWyfWZzb3bOAo/qbEf3ScJvUnyBgd0edrxuw++d6V2jD6kQUgyROfmHlraYbL4PkyJO6N0+0lb1u7eSQUTk4eRjAx5xyE2nHFvK5u4LHn+xXQHSd5/cRk1Tn78lM93fA7IrPRMD9BdOoeT4M6NvH1FaUDKPV6bBjXRxyxzV+Hrn4G9sk7PYRDg3sttIHVv74suf96jyZ1tV4q45Zr2VgLQHvIMFfqo63cZQ/ajuS9EKglQk00yBRdxC+samwdJNl9tQ8D3kvZhLwhYJp3BbGIElm9C4wVng79gXztFn1vBF1ZrInENNtnvfetEzDtRuSXNT9UWhcdtdbe5h/afX1fso1WKSyB4JIrZo4n1WWaYzwBhS2kw7oUH2PYFUzTaZ1deRje5cUhKOtvFGopfFhplboZ/Sv7li+fHnJTymPyuT20dge4Ua0BQyStxfM0+bUq+vYdcTPSQHwkmUarhg6imvlntEIJwBBK9td6e6rGfxV12THZ7t/rB1JjAbJ2PV15IKFKu7TlmnUFjm85e9M67cSUHY3XHmGOvq1WdWd2Th1IqDdNtTTWvtM6b8B4SCH7Bu1xIZtViy5am31bxWvXM+6y019ltnjWsGPohdRDJI4+UWRWaUdL4NE5dWZ0j9BBHUhOXh8ZPzI6jO89xldxQrQkRHHe50vdab0NBHyHj6vWaaxraP/9y7ujbmtqA+MVqdDj3VxtHH/fnnM/VFXSv8ME7zG5hrLNELdk/PTb59F2abUW9S2JOmFQKsSaJpB0pnO7k8gdSG1+ry2YJ62nZpE+lwErw2+YQySijtR7/GVwHsemwZ9XwMCpSHawuMmVO18KLebtVUxNXkfGqI5znR+gyIRn1TI947whhW6k/bvUO+zTEP5Ovd9kmldrb67vH54V+u6Uvq/MOEHrg8wnrf6jA8EfbeyOjjCvW8LGCS/tkzDtTrpLUPcOhIwWD9smYZzUlkTK5nW1VE712V3DfxRPzeevu42gR8XTeO0ZnYcMRokY9bXZCp7bghvZQ1xEHiP6pG4OHUiQB8a6qljUqmcISxxFojAny+YvT+t/q1rhBMQgFn752Jf7t6GIAISRDFI4uQXVf7xNEjKk/OMfg0Yvk4SlKE8YPfv22iXyl9H+N8ss3dhnb5dLYJ565ct01Ce+aou5ZveVuoYJA11OsJY13S5A9rhmPujiqt8r+e71ZZpOHcrI6lxHH1cJAEksRBocQJNM0iGOzT9ORB2rpa5OgHrSuWSTHZt9d55PCGMQZJMd/cCXHOpW/l+3ZUmlabionHEkS6/bVc/3/Jer1zJlP4UCM7L7utouratv4tjn+16n4Bjfh0qAcsLpnF84KCV0R8A4xDXZMZzfMDXhSPwZNE0/m/QdytnmEfsnky8QcJ3WWav8uIU+MStIwEDX/nYoZ9QybT+CoDaqqZKQ7a9S2HZpZ4Vb8Bv8ONJZJA0Q18DHB9E7j6ZeFNw0hj7jYDJZkM9rRbo8EXnz5qmzVR3D2qe4xi4rWgaX6gZLals0ePh58UF87SdxhKjJopBEnebilK543Gp3SlP2dWxbf+np78vJ7FJO3JlPvfzRvIH9BlLLdM4Jejdrkz3Acysjoe5Hi2xYfPq7lkcbSXYIAnR94Z0cR+H3HGNn35BTAn4XcE0ajHUGtW/9/c4yh9VBkkvBFqZQFMNks607rqsyZXYHJ1p/SYCTnWAOMUyjXIU7zAGiW+EY+APlmmM8E7khF2JiO3yTqJ+T2ilne5eepm6EFt7/NNuOh5RjtJa0mpufYdfDD4+EWHVaOQ54zqRkssDRxiDJJ39GlAOhuh8nrBMY48ghVSOANbPnD8iIOSEGyQNeAzrkU8U7CbqSNj6rLL1M0iCAuBNdoOkXmTvsPoaUH/R+06iTivfU/aaF6dORNUHv4L4uNN9p6Nf20YdOavESFKRupX3ssoT7MQjLKgoBkmc/MLKW0033gZJxWmCukviOt6r5GkU/LfWB/hN1JmWWH09zrHQhaJzce4gsu0RwRA7+rXZVQcncbSVcjsNaVh46y7se3HIHTZv11gfYvwMcB7ze8s0wrht91XvOMoftR1JeiHQygSaapAcnc4ebIN+XRs+CY8U8sYBnjsPQ4Nt2rb3/Dj31vCkofGl9oDt02cs03B75PGQ9spTk2u6Nst3VyOtPwlgvuMzry+Yp81VK5KdKf1CIlzhzEIjHL4ib3hdEZeThO0ow6aL2qH6uaisRJOfF6SQh51+4RYzNk7/u/f3yWCQxK0jUetJDJJNWhTGgA44HhQpGrlXb+PUiaj64GuQZLIfZqZHnb9VV9/93Is7j6ONdlCJYpDEyS+q/ONskFAyo68C44ggOSnAK5qrn/aZ4DPop0Wz5/NB302muw8H2OvMxK4c2Sq/FkdbiTJmjdogSevnMOA9ej2mNj6adhiuP/IJhAs0PCZeT6/jqreobUnSC4FWJdBUg0RtGXSl9RcdUZZLrGkfd6/4lOMK1CIVhzFIvEe+KjAHOvpXzwy6oF3uYNPZFEAu94oEvFwwDfeF8MoH/c7yg/kgq6/34UpALKcLwJcWzNN2DDo+EbajDJsuskGS6f4sMd/hUbyBBfO0jiCZg7xDTQaDJG4diVpPYpBENUiyxzPoJx59fb0SX2dU/WecOhFVH4InoLqKoVQLBFmNXZBM69d7gj+OaXW2mn8UgyROflErdDwNEv8gqCMkXssJbR+vq/VGBgmA31qm8ZGg8gd4OvybZRq1+40BwTXH1FbGxyBpfhsfTTsMY5B0ZvSFxKjd56rUV79lGg2D4AbVbVz1FrUtSXoh0KoEmm2Q+LnQVd5Kat6qGPhy0TRuqA2QYXZIvvD1rah9mopWrDlBqhgoyuVwYOee6f5XYv6y6/c6x3/8fIkT0TepbfBae7BNuft15v8dyzTOD5xohNz+jq1DXXTJfNI0tePjevzc1FYTtKzb3xBHtjpj1pGo9SQGSTSDRMVjgcZed5qsJTZs4fQ8FaUjjVMnoupDcB81IhjdKwvmaTv89ln7vwmoOaBg4nOK+d5ropTfL20UgyROflHLMV4GSeXeodq1muGQ8SkGrvUGRWTgNzP7Vx8StCgWcIdkfUf/2q1VoEXf+hkZ8FN5Mlhp9fV2VtPH0VbGwyCJQ+7RtMMwBslnFl+8Y8lOqDhe7ukDafML+Zzn6PZwkq60bjHKdzuVQ5PhfwzD6jPKAYfjKH/UdiTphUArE2i6QZJM635eQqoMbJu0HVbmc+rC73AjDmGQlBtzRv+5dwudQNcUzB5XgLHqdytnsJVfcGfMEDT0HZ/WHwHgXMF6HITrwbjRWZF+0XOdv4ftKMOmc307xBnYyn0QdWl2G+e7BO4umL2Gn1L6ddQq3WTYIYlbR6LWkxgkmzQszARgeEI0wmkE/IKkqrSViOfKQYBywvAKwK8y6OmiabhiOMTVb0TVh6BBoDLpV4sdtQmwCtznic001G5rO3hjHY1mYKnEFlGLO67urKN/9TS/iXVc/KLKPh4GifIG2fbOViq2zZ4O+WwN/HHlHS+Z1pX3K5creGa+uNjXq1zej3gCDJI6Ol2+w6d0ekdPn31Bwez9tnt8iaGthFxE8xY0SltodhuPkndV7gj9kXJqUItrpN5nxteLfYb3bma1P1Kx0jZ38fHE/Wp2+aO2I0kvBFqZQNMNkkrkc2VwbO1T8BEuBMMbJLlDwfb9nm9u0Jj+yS84YjKtqw78PE/61QvmaXvUjWeR0s8GwbsSqS7G7+P4VsNzr2E7yrDpXINRCIOkMsG7EYRaLJjKN94cLA3t6Y0u3Ol/xKv8yuQxSOLTkaj1JAbJJo0NOwHwu/cE4KkBu3+B18VqMpP9EphqO63l3BjfsvqMr7nbSjw6EVUf6g0CybSuAsaq2BLVR11m39R/elbIxzKgVLx7qdVb1xO0c5rMxMMvahnGwyDxd/VL11tmz5lK3s5TcrtQyVYX3WdW5Vfu4aFpBxSW5kYEQg0ySAD8RUtsWODd+fNz81x26mXbH/J654ulrYyDQdJsuUfTDsP2R11p/VQGbvLo6qs0oO1RuC3nMuqTKb0bhJwzLVXu0Dr/1uzyR21Hkl4ItDKBphsk5YlwWlf+9ZWffdfjF/08rEEy/N3uGwD+kuezbzDxhdPsobvf1qa/O5uwO9t8NsApT7qNDD64aPY+Vq9CKt5VVOBB1/Ew5ztBqySuiVDIzj3ODvWoVG5XjewnALS5ysz4M4jOoun066HBjbM0bj+BuHxh/+1KwEWXXkwWgyROHYlaT2KQbNK4sBOAcryiNVs94l2VVAO7Db5Am5Z4bKB/YIu2tsTnielyz7GaF9pI2/OufG6EU4Y4+o2o+lCvzwmY9G96hXGC1Wd479eMelxJpnW1kuvyHqWigdsJ7bSZa/FC/2y833k3Ig5+UYVvZhySWt42fcxa1lN2wlK5TK5c+W7q+xjPd6zX9qh6t1LputK+l51XryNtvwfyOVcw1ACDRI0tOygXsiVo5/UTHp0+NLBVm5ZYrBHlGGh3jTWgfNHsGTGWxtFWRqvTUd5rttxR8q5yDdsflU8ZdMx/0BPAVCnIfzFpZ9E0PGoPYS6VbBUvSi2EqFgx1acE1g6y+nIupxXNLn/UdiTphUArE4jFIOlM650EWN6C+8X/iGKQlLfU12x5KxN9NiLU9WCcVD3L2ehdv615xzt2aYh2XnVLzwt1JxktYJCUB9qMngOju1GZ1e8EHMfAv3nTTiaDJC4diTrwiUES3SBRbygjOkH2Aw7HGGFU9x3b5sNXLutVxy1HPHHoRFR9aFSIZFp/GsCHfNKtWUfaXO9kt9H36vZN6W7TZ8Fm0yueAKpx8Isqf5wGibpXg2n2416dYxufLi4zXB6vKkdhlZ553L/StZbZ4wqk6G+Q0E1gexcQfTIEg2fbbe2AoKN6zW4ro9XpqO81U+6oeVfGxIZxvKp1U7n3oY7q1fXo6alLG+DFltnb51fHzSx/CB2SJEJg0hCIxSCpnO92nacMCioUxSCpUKWudPY8Bl0EYKuGpBkPUUI7029LPejdgK3acnK1klgwjYaDSdiOMmw6p6xhV3iqvJJp/VsA1Nl63/pWxw6Y+dyO9U/dMFnjkHjqsuk6ErWexCAZnUFSnjCkLt4BlFDe8Vzn9QPa62METlejs9fpD5qqE1H1oVE/lcxkv47hXR/XE0eAzGMyuQ8Msf1bvxgb5cw9Bsl49bv1GMVpkCTT2TsBOsadf50YU6dk90aJlDMV584zM2t3VCTXAAAFDUlEQVSHF/tytSjrvjrCWMZDA2dTe3sfQMk6ZX5cK2mfW3Fz7pl6XJrZVkar06N5r1lyjyrvkEeeq9yHHUGUbgDINwius34I+G8m7TQrn3tgvOqtUd8ivwuByUIgFoNkeFLRfQuIa1GHAVxkmcaIAXcUBkmZ7TGZ3JaDXDqeQJ8mYC8evrytLoaq+CYvEehBaFQoLM39MmplqG8Psa3uwUwfMUEgPrWY71VH0uo+YTvKsOmcmUU0SMqvJhd1fxSEMwA+GFS+6L8WwN+IaBUN0VI18O1/+unt222cO+CdE1V84HOjMgf9HhCh1tdL2Wh4BOXbTB2JKpcYJJtqZTT6WtVZIj6eCR8D8H4AWwJ4F8CrRHjYZiwvmoYKghhaN5ulE1H1oVHbOfqU7u3tEqvjPK7HhnbISjP3YKP3o/5eMUp0oBxr430ANgJYA8LTDNxXzBu9ft9sFr+o8sZlkCDB870OS5R+DbZpu1djZfnJmkzr6iL7Nzy/vciDA3sWb71CHX31j0XFdKvV16PuC1EylfscyFZHi9VuizpC9zYIT5GN22as15aqAJlhOan+faxtZbQ6Pdr3mtHGR5P3aPujznR2f41oITPUgqRyPPB/AKhjeq8BeITAK2b0P3VHvVAE3vpsRr2F1RFJJwRanUAkg6TVCyPyjY1AxeNPOWCl43nLMg0/BwVjy0zeFgJCoEaga3Huk2zbykV67akEMt0lisElSFuHQMCRrdsts+fE1pFSJBECQkAItAYBMUhaox5aQoquxbn92La9l/4ft0zD5fqwJYQVIYTAFCKQTGcL3iM8TNCDdiqmUNGnbFFGs3o/ZWFIwYSAEBACDQiIQTKFVaQzlTuMwJ9i4p2JsTMIO4Fwh5U3vupX7M60fh4BLn/3wMjLmlMYmRRNCIw7gQAnIBvbbW2nZsQeGfcCSYZlAmKQiCIIASEgBMITEIMkPKtJl9I3VgPwlpagPVcs6VHB2GrPkSd1b55o4z+NCMpFdGAh3/Mfk67wIrAQaEECuVxO+/0LA9u8qL3x1pz+OXOmJRILGXQZgM3c4spCQAtWXySRxCCJhEsSCwEh8B4nIAbJFFaAShA0Fa1eXVp1PqtBdH4b6KH2dzG0cZZ9oD0ch2Q/ZyIm3F3MGx7vM1MYmBRNCMRMYNhjj608ENZ73ippg7utWnp5o3QxSyufHwsBMUjGQk/eFQJC4L1GQAySKV7j5WNbZBcBTItSVAaebCftYL9Ac1G+I2mFgBDYRCCEQcJg7XirLzciHpBwnFwExCCZXPUl0goBITCxBMQgmVj+45L70enswTboJgC7hcjQJsKyoUE6a9UtPe+ESC9JhIAQCEmgnkFSjgdEfJaV7/1ByM9JshYmIAZJC1eOiCYEhEDLERCDpOWqJB6BDj001zZ7J7sTGo4FYz8e9qOuzq2r+ANvM7CaCA+xpvUVl+TUMS95hIAQaDKBw06/cIsZG6f/WsVVIWAWAzaAF8G4L5HQrrl7ae7JJmcpn5sgAmKQTBB4yVYICIFJSUAMkklZbSK0EBACQkAICAEhIASEgBCYGgTEIJka9SilEAJCQAgIASEgBISAEBACk5KAGCSTstpEaCEgBISAEBACQkAICAEhMDUIiEEyNepRSiEEhIAQEAJCQAgIASEgBCYlATFIJmW1idBCQAgIASEgBISAEBACQmBqEBCDZGrUo5RCCAgBISAEhIAQEAJCQAhMSgL/Cw3mfr7WwJhqAAAAAElFTkSuQmCC"/>
          <p:cNvSpPr>
            <a:spLocks noChangeAspect="1" noChangeArrowheads="1"/>
          </p:cNvSpPr>
          <p:nvPr/>
        </p:nvSpPr>
        <p:spPr bwMode="auto">
          <a:xfrm>
            <a:off x="155575" y="-242888"/>
            <a:ext cx="7658100" cy="514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de-AT"/>
          </a:p>
        </p:txBody>
      </p:sp>
      <p:sp>
        <p:nvSpPr>
          <p:cNvPr id="6" name="AutoShape 4" descr="data:image/png;base64,iVBORw0KGgoAAAANSUhEUgAAAyQAAAA3CAYAAAD9oI6sAAAAAXNSR0IArs4c6QAAIABJREFUeF7tnXucHGWV93+neibJJITLS5AAAgZdlvByJ7pcVFBZEKYHQQmCkO4OICu+AnITBbqmpwbk4gUEVhQx6Zpw0ywC6epEXBBeVFhQdGWFoLACK/erIWGSzEzX2c/T092pqqnqrprpmukZTn0++SPTT9Vznu9znst5LucQ5BECQkAICAEhIASEgBAQAkJACEwQAZqgfCVbISAEhIAQEAJCQAgIASEgBIQAxCARJRACQkAICAEhIASEgBAQAkJgwgiIQTJh6CVjISAEhIAQEAJCQAgIASEgBMQgER0QAkJACAgBISAEhIAQEAJCYMIIiEEyYeglYyEgBISAEBACQkAICAEhIATEIBEdEAJCQAgIASEgBISAEBACQmDCCIhBMmHoJWMhIASEgBAQAkJACAgBISAExCARHRACQkAICAEhIASEgBAQAkJgwgiIQTJh6CVjISAEhIAQEAJCQAgIASEgBMQgER0QAkJACAgBISAEhIAQEAJCYMIIiEEyYeglYyEgBISAEBACQkAICAEhIATEIBEdEAJCQAgIASEgBISAEBACQmDCCIhBMmHoJWMhIASEgBAQAkJACAgBISAExCCJSQeSqexXQHSd6/OEn1h544SYsmz5zx6Vye6psXYWwIcA2B7AdADvAngVhPOtvFFo+UK8xwUUvX6PK4AUXwh4CEifICohBIRAMwiIQdIMij7fkE7aDaUzoy/UGLcw0O6HnJi/WOjrvSmm6pDPNomA6HWTQMpnhMAUISB9whSpSCmGEJhgApEMkq6MfgUzLvSTmYHfFE3joyHLQ11p/UUGtvP9FvGJxXzv7SG/1ZLJpJPeVC2HnX7hFjM2Tv8bgNlBlSUGydjVOJnWrwfw/8b+JfcXbJs+vHJZz+/UX0Wvm013Yr6XTOuLASyp5P6uZRqbTYwk4XKtN/aE+4InFaHHyhu5Ub0rL7kISJ8gCiEEhEAzCDTNIAFg26TtsDKfe6WRYMlU9kAQPRSUjsUgaYRwUv3emcmeQEy3eYTeQKSdODTIvyxp75ZmtGvaiiVXrZ1UBWsxYcUgabEKaWFxkulsAaCkGCQtXEmTRDQxSCZJRYmYQqDFCTTTIAGIz7DyvT9oVOZkuvtKgL82lQ2SRgzeS78n09lLAOp1lplBPy2aPZ9/L3GIu6xikMRNeGp8f+HC3GbrZ9qvA5ghBsnUqFMphRAQAkJgshNoqkHCwL8XTePwRlCSKf0pEP5RDJJGpKbG751p/VICLnYbJLi6aBrnTo0StkYpxCBpjXpodSm60tnjGfQTh5xyZKvVK03kEwJCQAhMcQLNMEheAPB+xYmAQXtwYNvirVe8HcStc9El80nTnnT8/iKAHVyT1SlwZGuK602k4vkZJAC+Y5nG+ZE+JInHRKAzlT2ZiJZ5PrLRMo3qSnnD78vxjIaIWj5BMt19G8BOb3+T0yBh/NHqM/ZpeeAioBAQAkJACDQkMHaDhPATMBxHbzhtmb19gQZJKnsREV1W/Z2Yf8ZEn41qkByTyW1ZskvHMdGnAewFYA4BmzHwFoDXwfQoa/zzV6a9ctdjN9446CdPMp29E6BjXHmHOEqk8h7i8pGHNo/cHy/me3+l/hZ24pZMdV8O4q+7v0OfK+Z7fqb+1rkotwdpfDbAn6wYfhsA/A2gok10dZg7O+o7XZncbjbbpwM4goYNSE19hxj3ljT+0cp8739V5L4PRCqv2qMlaIcVS3peaqhNjgRdmWyGmZaGfad6qb0ej6NOvXjnxFDiWwwcBmAmCA9YeUPVv+/TDB2pfrhRPSVT+rEg/jJACwiYxcqVMeN+Ir6yYPY+4RQweUp2b5ToAgAfqdRpPwFPgHBTIW94DYawCBumi80gAd1umT0nKgGOTnXvVSI+i4BPOPT1f4hQpLahq1fc9M1XGwpaSdC1OLefbdsnE3AwgHkEbMnAGgJeZtD9tm3funJZ7yNhv6fSNUsnRqOnXSndYELWJW+ISfXRp120rT3Y9vLwmo+jXTLvt6Kv9w9hyp9M698GcF6YtKjjnrxZ/ELJ4epPfByqhGDXKJ/kou6doLHq+zZ3pq3nZKPr9NxM3mj/Semk6/tE37XyPTXG/jrC5xTzvdeo9zoX6UdoGp3M4H+quEFX49RzAN/RzkM33Nl3+ZuN5K/+3oy2MhqdVvmHHev8yjJWuRv1y80aP8t92ymX/KM9pJ0AKo8/qu7nABhQbusJ9B/M/LMFu2h353I5ezzrLWxekk4ItDqBsRskwFcAKO8+5YcJdxfzhmuS74SQTOuPAvhw9W8EvoBB33KmaXCpnbrS2fMYdBGArUIAfpaACwqmcYc3rc/RBZVkzbrntTkPPJAbCvq238SOgeeKprGLQhClk/a7X1EdDDsz+pnEuBpAIkCWNTa0o1eauQfrcejMZL9KTFcCmBaQzga42zJ7L02m9dUAdnOm2zB945b33njlmhCsa0lGbZD43TchPnWaPXT3ILWrydeOtUwYf7b6DJesld+apiPVvOrVUzKl3wjCFwP4bLShHV6tI8UFTDcGuT8G6PYF8+ikKINa2HqJyyAh0M0Fs2dRV1o/hwHVloP09e82tM800tfyBHwgsQRERzUuG/WVhnDmqlt63mmQtqk64XsvqoGeHpPJfWCI7b96DYs20ubdlc89FyR/QFv6k2UaezbmM5yiCQZJU/mFlbuaztfLVhMMEvX9AL5vt9vabncuy73mlTXgDuTjpc3f/siq667bWJM5rV/MwKWe9y8fsPsvm6Z13O5wKuCH4yUNfPwKs/c39Vg1s62MRqejjHXOcjRL7vEYP8t3rjr4eyBO1+nbqsVbbduUqnolDKq7ZpU/ajuS9EKglQmM2SDRmPdjokccE6z1NF2bU7gx1z+iI09dvAMoody/VvN9hoi7mekWZ9ogg+TQTG7GZmzfDOBzUaEScEnBNGo7M+r9hQvP6Vg/c7YacFwuL5nxyWKfcX9QHsl0djlAx7lkBi4rmsYltQlsyMCIXens+V6DDMznEdHLDNwaopzvaAmaH7SDkcxkvwSmG0J8B8zIaITLve6Y15HW8UA+p3ZmQj+jNkgy+gVgXOXRh3M0m3ZhwpkuAXwMkmbryKbJhX89lX8n+k4DMG+18+Cug2jbFURqBy1owj78OfAFBbNXrWg39YnRILmRwcooVm2z0VNXXyu7YA8HuQQP+PivOvrXHrF8+dXr/X6PQyeSo9TTzrT+CwL+2SknAecWTEMtPPg+fv0NCF+z8oZrIace+LEYJHHwa6Qk3t/jNEhUXn675WC61errOckpy3BwV/q9Z3d8A9vah4vLcmrXpPb49e3EuI6Jt/OOHwE8/q4l7ANWLLn0z36/N7utjFano+6QNFPuuMfPrhNzc3ia/QsA+0bQWTVWJi3TuG886i2CXJJUCLQ0gTEbJGxre2qafS0PH9EoPwQc57sjkcp+mYn+dRMRup7Ifsx7tCfIIOlKd/+QwerYkfN5G8w6YN/Zsb799Y2zh+bZtnYGGGd5VyKZcHwxbyx3Dxrdyxh8suuLnq13529Hnnnm9MQ7W73hNWKItPmFfO6patqwnXQypZ8NQnkLfxM/uoZRXo0JswMEJvp+Md8zIv7E0ad0b2+X+Ony8Sb38wyIzh4ovfv/Z2GzWYNknwjCNytR02d50788/ZVpQcfewmh3lDskfjzAdAWIVfnccUx8DJI4dESV0Vcu0PUAq3gOilndh8BnMygFYP9GaQG89fL0V+aOhblfHnEZJADU0bxjAWwZomyB+rr/6ae3b7dxrop3oo5gOp872NZyMzfgL/2z8X4q2coZgkff6VrL7DnbL/84dGK0ehqwK/sryzQ+7if7oYfm2jbb2Vb9zRaO320tQTtGPUap3q9MsNRxU+dT9w5JHPzC6IkzTdwGybGLcu8b1MrHsLZxy0ZHWGaPmpCqh5JpXbmrP8CZRrXtgtl7rbdMXensWQz6nufvqj/+BzD+CMJ5Hf1rH3pneseW7YnEooonQvcuNuEev2OpcbSV0ep02LFOcWi23HGOn+X6TmWtETu1jIcAPn+dlvjDZvbg1kBCjeHqCK7zedsmbXfvkepmlz9qO5L0QqCVCYzZICFN25/Z/pRrVdtnZUlBGLE6SNRJzNsx4IrQ7WeQdKZyhxHZ/+6B2Y8EH2Qt6f2jF7Lfag+AN2m6tpNz96YrpR/JhJWe9/9imYavF7BkpvsoMBc96R+zTGOB829hO2nfdIDaXVJGxB9A2rkd76555N1ZW2yhcek0gHoq9z+c2b1hmcb7qsfFqj8ErIq+VRqivVfd0qOcEdSerkzuGGb7Tj9lXfe81l7vCFsjBY9ikFSOqXkHd3V/ZXuA7yXCRUOz//649uasmVp7+/bO+xlx6YgqX0A9qRX5Dib8kOxSr9Y2+E7JnpEJOGanjrypSaW6/3PaOqIHN7d5V5tYTeb38zIkTftUYWnul43YRvk9RoOkzGHM+uq7m8f3Wmav8txXPgpZfbrS+vcZOMPxpyGtpM1fcXPuGWe6uHRitHq6cGFu2vqZtnLkoc6fVx+7pA3OXbX0cq+hgGQmdyjYdu3WhvVm6KcbUQ2SuPhF0VuVNm6DZDgP3z7wrx39a/dQu2+daf0MAr7vkn3YYDjSq591+gylyM9hcGA/r/OXrrR+qncsVN+xSdt3ZT73n67xJY62MnxEOHLfG3asKzNpstyxjp+p3HEg27WACeCvA3b/Xr9Y9u13XfWR0vtAWOT8G4FuLJg9/xJ3vUVtS5JeCLQqgTEbJCqKc3sb9Zds23lxd01Hv/a+5ctz6sJX+SlfhmT7NcfRrv51pG092y6dzEQ/cgLyNUh8jjoAdJVl9vhGjl+4cGFiw8z5f2bgg65OgvmLhb7emgFUWYFUF0adEwRoJe0fvJOb4UHG574A46tWn+FaCQvbSQd0qCqrJzr6tQOWL8+tc8rflem+jJnV/RnXwwntg8UlOXU+vfYk0/r/uO5clEdNMopmT7efQibT2fsBOtT723gaJHV4PPzy9FcOqbdr4Hccphk6Um9yAeBOyzRcThmS6e7vAax26FyP8kIH8L5OI0pdqiWNnxlxp4T5PKuv97vN7DhiNEiapa9/Ka8euxqs9gkrn3vAy+GoTG6uxrY6/llzLOGn23HpxBj19LsEnOMqJnBawTR+7C1nMqVf5V19JUJqtM4PIhskMfW7UfW6mZHa615Yz+h5Zqjd6dpDhCsHhoa+155oU/frnDtVbwyWhva65+ZvqvFjxBOkI+pobLHPML0v5HI57XfP2up41oc8PcelltnjcoaQTOtNbyuj1emwY125H22y3DGPn2o37EBPPX3FMg3HKY/hX49MX/LBBDTXYgiADQN2/xyn8dLs8kdtR5JeCLQygaYYJOoCVzKtq45012phiXFUoc9YVf1/Mq2rs7jOM+Z3WKZxXFcqe1ojg+TY1De2HqR2tXro8TJDe6/o63k8CLDvYA4UC6ZRjVBcftVntVVl5HeuW23Zq9X6uY48S+22tr338mPYTjpw0LLx6eIy4x5v2YI87oDcE7euRZfMY01zGSjlbyV4H78dJfVTZzp7OoF+6M2zJQwST/m8MsatI0H1ZBPvVfVQVpXp6FR2X5vK58y9zy2WabiPBw6fX78HIHf8njrHBkfbocRpkHA8+rp+3fPa5kG7c11p/bcMOHcmH7dMY+8qnzh1InAi1EBPlWyfWZzb3bOAo/qbEf3ScJvUnyBgd0edrxuw++d6V2jD6kQUgyROfmHlraYbL4PkyJO6N0+0lb1u7eSQUTk4eRjAx5xyE2nHFvK5u4LHn+xXQHSd5/cRk1Tn78lM93fA7IrPRMD9BdOoeT4M6NvH1FaUDKPV6bBjXRxyxzV+Hrn4G9sk7PYRDg3sttIHVv74suf96jyZ1tV4q45Zr2VgLQHvIMFfqo63cZQ/ajuS9EKglQk00yBRdxC+samwdJNl9tQ8D3kvZhLwhYJp3BbGIElm9C4wVng79gXztFn1vBF1ZrInENNtnvfetEzDtRuSXNT9UWhcdtdbe5h/afX1fso1WKSyB4JIrZo4n1WWaYzwBhS2kw7oUH2PYFUzTaZ1deRje5cUhKOtvFGopfFhplboZ/Sv7li+fHnJTymPyuT20dge4Ua0BQyStxfM0+bUq+vYdcTPSQHwkmUarhg6imvlntEIJwBBK9td6e6rGfxV12THZ7t/rB1JjAbJ2PV15IKFKu7TlmnUFjm85e9M67cSUHY3XHmGOvq1WdWd2Th1IqDdNtTTWvtM6b8B4SCH7Bu1xIZtViy5am31bxWvXM+6y019ltnjWsGPohdRDJI4+UWRWaUdL4NE5dWZ0j9BBHUhOXh8ZPzI6jO89xldxQrQkRHHe50vdab0NBHyHj6vWaaxraP/9y7ujbmtqA+MVqdDj3VxtHH/fnnM/VFXSv8ME7zG5hrLNELdk/PTb59F2abUW9S2JOmFQKsSaJpB0pnO7k8gdSG1+ry2YJ62nZpE+lwErw2+YQySijtR7/GVwHsemwZ9XwMCpSHawuMmVO18KLebtVUxNXkfGqI5znR+gyIRn1TI947whhW6k/bvUO+zTEP5Ovd9kmldrb67vH54V+u6Uvq/MOEHrg8wnrf6jA8EfbeyOjjCvW8LGCS/tkzDtTrpLUPcOhIwWD9smYZzUlkTK5nW1VE712V3DfxRPzeevu42gR8XTeO0ZnYcMRokY9bXZCp7bghvZQ1xEHiP6pG4OHUiQB8a6qljUqmcISxxFojAny+YvT+t/q1rhBMQgFn752Jf7t6GIAISRDFI4uQXVf7xNEjKk/OMfg0Yvk4SlKE8YPfv22iXyl9H+N8ss3dhnb5dLYJ565ct01Ce+aou5ZveVuoYJA11OsJY13S5A9rhmPujiqt8r+e71ZZpOHcrI6lxHH1cJAEksRBocQJNM0iGOzT9ORB2rpa5OgHrSuWSTHZt9d55PCGMQZJMd/cCXHOpW/l+3ZUmlabionHEkS6/bVc/3/Jer1zJlP4UCM7L7utouratv4tjn+16n4Bjfh0qAcsLpnF84KCV0R8A4xDXZMZzfMDXhSPwZNE0/m/QdytnmEfsnky8QcJ3WWav8uIU+MStIwEDX/nYoZ9QybT+CoDaqqZKQ7a9S2HZpZ4Vb8Bv8ONJZJA0Q18DHB9E7j6ZeFNw0hj7jYDJZkM9rRbo8EXnz5qmzVR3D2qe4xi4rWgaX6gZLals0ePh58UF87SdxhKjJopBEnebilK543Gp3SlP2dWxbf+np78vJ7FJO3JlPvfzRvIH9BlLLdM4Jejdrkz3Acysjoe5Hi2xYfPq7lkcbSXYIAnR94Z0cR+H3HGNn35BTAn4XcE0ajHUGtW/9/c4yh9VBkkvBFqZQFMNks607rqsyZXYHJ1p/SYCTnWAOMUyjXIU7zAGiW+EY+APlmmM8E7khF2JiO3yTqJ+T2ilne5eepm6EFt7/NNuOh5RjtJa0mpufYdfDD4+EWHVaOQ54zqRkssDRxiDJJ39GlAOhuh8nrBMY48ghVSOANbPnD8iIOSEGyQNeAzrkU8U7CbqSNj6rLL1M0iCAuBNdoOkXmTvsPoaUH/R+06iTivfU/aaF6dORNUHv4L4uNN9p6Nf20YdOavESFKRupX3ssoT7MQjLKgoBkmc/MLKW0033gZJxWmCukviOt6r5GkU/LfWB/hN1JmWWH09zrHQhaJzce4gsu0RwRA7+rXZVQcncbSVcjsNaVh46y7se3HIHTZv11gfYvwMcB7ze8s0wrht91XvOMoftR1JeiHQygSaapAcnc4ebIN+XRs+CY8U8sYBnjsPQ4Nt2rb3/Dj31vCkofGl9oDt02cs03B75PGQ9spTk2u6Nst3VyOtPwlgvuMzry+Yp81VK5KdKf1CIlzhzEIjHL4ib3hdEZeThO0ow6aL2qH6uaisRJOfF6SQh51+4RYzNk7/u/f3yWCQxK0jUetJDJJNWhTGgA44HhQpGrlXb+PUiaj64GuQZLIfZqZHnb9VV9/93Is7j6ONdlCJYpDEyS+q/ONskFAyo68C44ggOSnAK5qrn/aZ4DPop0Wz5/NB302muw8H2OvMxK4c2Sq/FkdbiTJmjdogSevnMOA9ej2mNj6adhiuP/IJhAs0PCZeT6/jqreobUnSC4FWJdBUg0RtGXSl9RcdUZZLrGkfd6/4lOMK1CIVhzFIvEe+KjAHOvpXzwy6oF3uYNPZFEAu94oEvFwwDfeF8MoH/c7yg/kgq6/34UpALKcLwJcWzNN2DDo+EbajDJsuskGS6f4sMd/hUbyBBfO0jiCZg7xDTQaDJG4diVpPYpBENUiyxzPoJx59fb0SX2dU/WecOhFVH4InoLqKoVQLBFmNXZBM69d7gj+OaXW2mn8UgyROflErdDwNEv8gqCMkXssJbR+vq/VGBgmA31qm8ZGg8gd4OvybZRq1+40BwTXH1FbGxyBpfhsfTTsMY5B0ZvSFxKjd56rUV79lGg2D4AbVbVz1FrUtSXoh0KoEmm2Q+LnQVd5Kat6qGPhy0TRuqA2QYXZIvvD1rah9mopWrDlBqhgoyuVwYOee6f5XYv6y6/c6x3/8fIkT0TepbfBae7BNuft15v8dyzTOD5xohNz+jq1DXXTJfNI0tePjevzc1FYTtKzb3xBHtjpj1pGo9SQGSTSDRMVjgcZed5qsJTZs4fQ8FaUjjVMnoupDcB81IhjdKwvmaTv89ln7vwmoOaBg4nOK+d5ropTfL20UgyROflHLMV4GSeXeodq1muGQ8SkGrvUGRWTgNzP7Vx8StCgWcIdkfUf/2q1VoEXf+hkZ8FN5Mlhp9fV2VtPH0VbGwyCJQ+7RtMMwBslnFl+8Y8lOqDhe7ukDafML+Zzn6PZwkq60bjHKdzuVQ5PhfwzD6jPKAYfjKH/UdiTphUArE2i6QZJM635eQqoMbJu0HVbmc+rC73AjDmGQlBtzRv+5dwudQNcUzB5XgLHqdytnsJVfcGfMEDT0HZ/WHwHgXMF6HITrwbjRWZF+0XOdv4ftKMOmc307xBnYyn0QdWl2G+e7BO4umL2Gn1L6ddQq3WTYIYlbR6LWkxgkmzQszARgeEI0wmkE/IKkqrSViOfKQYBywvAKwK8y6OmiabhiOMTVb0TVh6BBoDLpV4sdtQmwCtznic001G5rO3hjHY1mYKnEFlGLO67urKN/9TS/iXVc/KLKPh4GifIG2fbOViq2zZ4O+WwN/HHlHS+Z1pX3K5creGa+uNjXq1zej3gCDJI6Ol2+w6d0ekdPn31Bwez9tnt8iaGthFxE8xY0SltodhuPkndV7gj9kXJqUItrpN5nxteLfYb3bma1P1Kx0jZ38fHE/Wp2+aO2I0kvBFqZQNMNkkrkc2VwbO1T8BEuBMMbJLlDwfb9nm9u0Jj+yS84YjKtqw78PE/61QvmaXvUjWeR0s8GwbsSqS7G7+P4VsNzr2E7yrDpXINRCIOkMsG7EYRaLJjKN94cLA3t6Y0u3Ol/xKv8yuQxSOLTkaj1JAbJJo0NOwHwu/cE4KkBu3+B18VqMpP9EphqO63l3BjfsvqMr7nbSjw6EVUf6g0CybSuAsaq2BLVR11m39R/elbIxzKgVLx7qdVb1xO0c5rMxMMvahnGwyDxd/VL11tmz5lK3s5TcrtQyVYX3WdW5Vfu4aFpBxSW5kYEQg0ySAD8RUtsWODd+fNz81x26mXbH/J654ulrYyDQdJsuUfTDsP2R11p/VQGbvLo6qs0oO1RuC3nMuqTKb0bhJwzLVXu0Dr/1uzyR21Hkl4ItDKBphsk5YlwWlf+9ZWffdfjF/08rEEy/N3uGwD+kuezbzDxhdPsobvf1qa/O5uwO9t8NsApT7qNDD64aPY+Vq9CKt5VVOBB1/Ew5ztBqySuiVDIzj3ODvWoVG5XjewnALS5ysz4M4jOoun066HBjbM0bj+BuHxh/+1KwEWXXkwWgyROHYlaT2KQbNK4sBOAcryiNVs94l2VVAO7Db5Am5Z4bKB/YIu2tsTnielyz7GaF9pI2/OufG6EU4Y4+o2o+lCvzwmY9G96hXGC1Wd479eMelxJpnW1kuvyHqWigdsJ7bSZa/FC/2y833k3Ig5+UYVvZhySWt42fcxa1lN2wlK5TK5c+W7q+xjPd6zX9qh6t1LputK+l51XryNtvwfyOVcw1ACDRI0tOygXsiVo5/UTHp0+NLBVm5ZYrBHlGGh3jTWgfNHsGTGWxtFWRqvTUd5rttxR8q5yDdsflU8ZdMx/0BPAVCnIfzFpZ9E0PGoPYS6VbBUvSi2EqFgx1acE1g6y+nIupxXNLn/UdiTphUArE4jFIOlM650EWN6C+8X/iGKQlLfU12x5KxN9NiLU9WCcVD3L2ehdv615xzt2aYh2XnVLzwt1JxktYJCUB9qMngOju1GZ1e8EHMfAv3nTTiaDJC4diTrwiUES3SBRbygjOkH2Aw7HGGFU9x3b5sNXLutVxy1HPHHoRFR9aFSIZFp/GsCHfNKtWUfaXO9kt9H36vZN6W7TZ8Fm0yueAKpx8Isqf5wGibpXg2n2416dYxufLi4zXB6vKkdhlZ553L/StZbZ4wqk6G+Q0E1gexcQfTIEg2fbbe2AoKN6zW4ro9XpqO81U+6oeVfGxIZxvKp1U7n3oY7q1fXo6alLG+DFltnb51fHzSx/CB2SJEJg0hCIxSCpnO92nacMCioUxSCpUKWudPY8Bl0EYKuGpBkPUUI7029LPejdgK3acnK1klgwjYaDSdiOMmw6p6xhV3iqvJJp/VsA1Nl63/pWxw6Y+dyO9U/dMFnjkHjqsuk6ErWexCAZnUFSnjCkLt4BlFDe8Vzn9QPa62METlejs9fpD5qqE1H1oVE/lcxkv47hXR/XE0eAzGMyuQ8Msf1bvxgb5cw9Bsl49bv1GMVpkCTT2TsBOsadf50YU6dk90aJlDMV584zM2t3VCTXAAAFDUlEQVSHF/tytSjrvjrCWMZDA2dTe3sfQMk6ZX5cK2mfW3Fz7pl6XJrZVkar06N5r1lyjyrvkEeeq9yHHUGUbgDINwius34I+G8m7TQrn3tgvOqtUd8ivwuByUIgFoNkeFLRfQuIa1GHAVxkmcaIAXcUBkmZ7TGZ3JaDXDqeQJ8mYC8evrytLoaq+CYvEehBaFQoLM39MmplqG8Psa3uwUwfMUEgPrWY71VH0uo+YTvKsOmcmUU0SMqvJhd1fxSEMwA+GFS+6L8WwN+IaBUN0VI18O1/+unt222cO+CdE1V84HOjMgf9HhCh1tdL2Wh4BOXbTB2JKpcYJJtqZTT6WtVZIj6eCR8D8H4AWwJ4F8CrRHjYZiwvmoYKghhaN5ulE1H1oVHbOfqU7u3tEqvjPK7HhnbISjP3YKP3o/5eMUp0oBxr430ANgJYA8LTDNxXzBu9ft9sFr+o8sZlkCDB870OS5R+DbZpu1djZfnJmkzr6iL7Nzy/vciDA3sWb71CHX31j0XFdKvV16PuC1EylfscyFZHi9VuizpC9zYIT5GN22as15aqAJlhOan+faxtZbQ6Pdr3mtHGR5P3aPujznR2f41oITPUgqRyPPB/AKhjeq8BeITAK2b0P3VHvVAE3vpsRr2F1RFJJwRanUAkg6TVCyPyjY1AxeNPOWCl43nLMg0/BwVjy0zeFgJCoEaga3Huk2zbykV67akEMt0lisElSFuHQMCRrdsts+fE1pFSJBECQkAItAYBMUhaox5aQoquxbn92La9l/4ft0zD5fqwJYQVIYTAFCKQTGcL3iM8TNCDdiqmUNGnbFFGs3o/ZWFIwYSAEBACDQiIQTKFVaQzlTuMwJ9i4p2JsTMIO4Fwh5U3vupX7M60fh4BLn/3wMjLmlMYmRRNCIw7gQAnIBvbbW2nZsQeGfcCSYZlAmKQiCIIASEgBMITEIMkPKtJl9I3VgPwlpagPVcs6VHB2GrPkSd1b55o4z+NCMpFdGAh3/Mfk67wIrAQaEECuVxO+/0LA9u8qL3x1pz+OXOmJRILGXQZgM3c4spCQAtWXySRxCCJhEsSCwEh8B4nIAbJFFaAShA0Fa1eXVp1PqtBdH4b6KH2dzG0cZZ9oD0ch2Q/ZyIm3F3MGx7vM1MYmBRNCMRMYNhjj608ENZ73ippg7utWnp5o3QxSyufHwsBMUjGQk/eFQJC4L1GQAySKV7j5WNbZBcBTItSVAaebCftYL9Ac1G+I2mFgBDYRCCEQcJg7XirLzciHpBwnFwExCCZXPUl0goBITCxBMQgmVj+45L70enswTboJgC7hcjQJsKyoUE6a9UtPe+ESC9JhIAQCEmgnkFSjgdEfJaV7/1ByM9JshYmIAZJC1eOiCYEhEDLERCDpOWqJB6BDj001zZ7J7sTGo4FYz8e9qOuzq2r+ANvM7CaCA+xpvUVl+TUMS95hIAQaDKBw06/cIsZG6f/WsVVIWAWAzaAF8G4L5HQrrl7ae7JJmcpn5sgAmKQTBB4yVYICIFJSUAMkklZbSK0EBACQkAICAEhIASEgBCYGgTEIJka9SilEAJCQAgIASEgBISAEBACk5KAGCSTstpEaCEgBISAEBACQkAICAEhMDUIiEEyNepRSiEEhIAQEAJCQAgIASEgBCYlATFIJmW1idBCQAgIASEgBISAEBACQmBqEBCDZGrUo5RCCAgBISAEhIAQEAJCQAhMSgL/Cw3mfr7WwJhqAAAAAElFTkSuQmCC"/>
          <p:cNvSpPr>
            <a:spLocks noGrp="1" noChangeAspect="1" noChangeArrowheads="1"/>
          </p:cNvSpPr>
          <p:nvPr>
            <p:ph type="subTitle" idx="1"/>
          </p:nvPr>
        </p:nvSpPr>
        <p:spPr bwMode="auto"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/>
              <a:t>Von der Theorie zur Erfahrung</a:t>
            </a:r>
          </a:p>
        </p:txBody>
      </p:sp>
      <p:pic>
        <p:nvPicPr>
          <p:cNvPr id="10" name="Grafik 12" descr="C:\Users\c6271105\AppData\Local\Microsoft\Windows\INetCache\Content.MSO\3FC48C1.tmp"/>
          <p:cNvPicPr/>
          <p:nvPr/>
        </p:nvPicPr>
        <p:blipFill>
          <a:blip r:embed="rId3"/>
          <a:stretch/>
        </p:blipFill>
        <p:spPr bwMode="auto">
          <a:xfrm>
            <a:off x="4727453" y="4070430"/>
            <a:ext cx="1152446" cy="238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rafik 13" descr="C:\Users\c6271105\AppData\Local\Microsoft\Windows\INetCache\Content.MSO\8D02C977.tmp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941408" y="3185978"/>
            <a:ext cx="724537" cy="72453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10"/>
          <p:cNvSpPr txBox="1"/>
          <p:nvPr/>
        </p:nvSpPr>
        <p:spPr bwMode="auto">
          <a:xfrm>
            <a:off x="155575" y="5638800"/>
            <a:ext cx="3829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AT" sz="1000" dirty="0"/>
              <a:t>© </a:t>
            </a:r>
            <a:r>
              <a:rPr lang="de-AT" sz="1000" dirty="0" err="1"/>
              <a:t>sidm </a:t>
            </a:r>
            <a:r>
              <a:rPr lang="de-AT" sz="1000" dirty="0"/>
              <a:t>/ JB</a:t>
            </a:r>
            <a:br>
              <a:rPr lang="de-AT" sz="1000" dirty="0"/>
            </a:br>
            <a:r>
              <a:rPr lang="de-AT" sz="1000" dirty="0" err="1"/>
              <a:t>abgeleitet von </a:t>
            </a:r>
            <a:r>
              <a:rPr lang="de-AT" sz="1000" dirty="0"/>
              <a:t>https://www.selbst.de/hochbeet-anlegen-581.html</a:t>
            </a:r>
            <a:endParaRPr lang="de-AT" dirty="0"/>
          </a:p>
        </p:txBody>
      </p:sp>
      <p:pic>
        <p:nvPicPr>
          <p:cNvPr id="3" name="Grafik 2" descr="Ein Bild, das Text, Essen enthält.&#10;&#10;KI-generierte Inhalte können fehlerhaft sein.">
            <a:extLst>
              <a:ext uri="{FF2B5EF4-FFF2-40B4-BE49-F238E27FC236}">
                <a16:creationId xmlns:a16="http://schemas.microsoft.com/office/drawing/2014/main" id="{F56C23E2-59CA-0185-21C5-803CEE025C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575" y="2999459"/>
            <a:ext cx="4416425" cy="2690414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ESD Grundlegende Fertigkeiten: Systemorientiertes Denken</a:t>
            </a:r>
            <a:endParaRPr lang="de-AT"/>
          </a:p>
        </p:txBody>
      </p:sp>
      <p:sp>
        <p:nvSpPr>
          <p:cNvPr id="5" name="AutoShape 2" descr="data:image/png;base64,iVBORw0KGgoAAAANSUhEUgAAAyQAAAA3CAYAAAD9oI6sAAAAAXNSR0IArs4c6QAAIABJREFUeF7tnXucHGWV93+neibJJITLS5AAAgZdlvByJ7pcVFBZEKYHQQmCkO4OICu+AnITBbqmpwbk4gUEVhQx6Zpw0ywC6epEXBBeVFhQdGWFoLACK/erIWGSzEzX2c/T092pqqnqrprpmukZTn0++SPTT9Vznu9znst5LucQ5BECQkAICAEhIASEgBAQAkJACEwQAZqgfCVbISAEhIAQEAJCQAgIASEgBIQAxCARJRACQkAICAEhIASEgBAQAkJgwgiIQTJh6CVjISAEhIAQEAJCQAgIASEgBMQgER0QAkJACAgBISAEhIAQEAJCYMIIiEEyYeglYyEgBISAEBACQkAICAEhIATEIBEdEAJCQAgIASEgBISAEBACQmDCCIhBMmHoJWMhIASEgBAQAkJACAgBISAExCARHRACQkAICAEhIASEgBAQAkJgwgiIQTJh6CVjISAEhIAQEAJCQAgIASEgBMQgER0QAkJACAgBISAEhIAQEAJCYMIIiEEyYeglYyEgBISAEBACQkAICAEhIATEIBEdEAJCQAgIASEgBISAEBACQmDCCIhBMmHoJWMhIASEgBAQAkJACAgBISAExCCJSQeSqexXQHSd6/OEn1h544SYsmz5zx6Vye6psXYWwIcA2B7AdADvAngVhPOtvFFo+UK8xwUUvX6PK4AUXwh4CEifICohBIRAMwiIQdIMij7fkE7aDaUzoy/UGLcw0O6HnJi/WOjrvSmm6pDPNomA6HWTQMpnhMAUISB9whSpSCmGEJhgApEMkq6MfgUzLvSTmYHfFE3joyHLQ11p/UUGtvP9FvGJxXzv7SG/1ZLJpJPeVC2HnX7hFjM2Tv8bgNlBlSUGydjVOJnWrwfw/8b+JfcXbJs+vHJZz+/UX0Wvm013Yr6XTOuLASyp5P6uZRqbTYwk4XKtN/aE+4InFaHHyhu5Ub0rL7kISJ8gCiEEhEAzCDTNIAFg26TtsDKfe6WRYMlU9kAQPRSUjsUgaYRwUv3emcmeQEy3eYTeQKSdODTIvyxp75ZmtGvaiiVXrZ1UBWsxYcUgabEKaWFxkulsAaCkGCQtXEmTRDQxSCZJRYmYQqDFCTTTIAGIz7DyvT9oVOZkuvtKgL82lQ2SRgzeS78n09lLAOp1lplBPy2aPZ9/L3GIu6xikMRNeGp8f+HC3GbrZ9qvA5ghBsnUqFMphRAQAkJgshNoqkHCwL8XTePwRlCSKf0pEP5RDJJGpKbG751p/VICLnYbJLi6aBrnTo0StkYpxCBpjXpodSm60tnjGfQTh5xyZKvVK03kEwJCQAhMcQLNMEheAPB+xYmAQXtwYNvirVe8HcStc9El80nTnnT8/iKAHVyT1SlwZGuK602k4vkZJAC+Y5nG+ZE+JInHRKAzlT2ZiJZ5PrLRMo3qSnnD78vxjIaIWj5BMt19G8BOb3+T0yBh/NHqM/ZpeeAioBAQAkJACDQkMHaDhPATMBxHbzhtmb19gQZJKnsREV1W/Z2Yf8ZEn41qkByTyW1ZskvHMdGnAewFYA4BmzHwFoDXwfQoa/zzV6a9ctdjN9446CdPMp29E6BjXHmHOEqk8h7i8pGHNo/cHy/me3+l/hZ24pZMdV8O4q+7v0OfK+Z7fqb+1rkotwdpfDbAn6wYfhsA/A2gok10dZg7O+o7XZncbjbbpwM4goYNSE19hxj3ljT+0cp8739V5L4PRCqv2qMlaIcVS3peaqhNjgRdmWyGmZaGfad6qb0ej6NOvXjnxFDiWwwcBmAmCA9YeUPVv+/TDB2pfrhRPSVT+rEg/jJACwiYxcqVMeN+Ir6yYPY+4RQweUp2b5ToAgAfqdRpPwFPgHBTIW94DYawCBumi80gAd1umT0nKgGOTnXvVSI+i4BPOPT1f4hQpLahq1fc9M1XGwpaSdC1OLefbdsnE3AwgHkEbMnAGgJeZtD9tm3funJZ7yNhv6fSNUsnRqOnXSndYELWJW+ISfXRp120rT3Y9vLwmo+jXTLvt6Kv9w9hyp9M698GcF6YtKjjnrxZ/ELJ4epPfByqhGDXKJ/kou6doLHq+zZ3pq3nZKPr9NxM3mj/Semk6/tE37XyPTXG/jrC5xTzvdeo9zoX6UdoGp3M4H+quEFX49RzAN/RzkM33Nl3+ZuN5K/+3oy2MhqdVvmHHev8yjJWuRv1y80aP8t92ymX/KM9pJ0AKo8/qu7nABhQbusJ9B/M/LMFu2h353I5ezzrLWxekk4ItDqBsRskwFcAKO8+5YcJdxfzhmuS74SQTOuPAvhw9W8EvoBB33KmaXCpnbrS2fMYdBGArUIAfpaACwqmcYc3rc/RBZVkzbrntTkPPJAbCvq238SOgeeKprGLQhClk/a7X1EdDDsz+pnEuBpAIkCWNTa0o1eauQfrcejMZL9KTFcCmBaQzga42zJ7L02m9dUAdnOm2zB945b33njlmhCsa0lGbZD43TchPnWaPXT3ILWrydeOtUwYf7b6DJesld+apiPVvOrVUzKl3wjCFwP4bLShHV6tI8UFTDcGuT8G6PYF8+ikKINa2HqJyyAh0M0Fs2dRV1o/hwHVloP09e82tM800tfyBHwgsQRERzUuG/WVhnDmqlt63mmQtqk64XsvqoGeHpPJfWCI7b96DYs20ubdlc89FyR/QFv6k2UaezbmM5yiCQZJU/mFlbuaztfLVhMMEvX9AL5vt9vabncuy73mlTXgDuTjpc3f/siq667bWJM5rV/MwKWe9y8fsPsvm6Z13O5wKuCH4yUNfPwKs/c39Vg1s62MRqejjHXOcjRL7vEYP8t3rjr4eyBO1+nbqsVbbduUqnolDKq7ZpU/ajuS9EKglQmM2SDRmPdjokccE6z1NF2bU7gx1z+iI09dvAMoody/VvN9hoi7mekWZ9ogg+TQTG7GZmzfDOBzUaEScEnBNGo7M+r9hQvP6Vg/c7YacFwuL5nxyWKfcX9QHsl0djlAx7lkBi4rmsYltQlsyMCIXens+V6DDMznEdHLDNwaopzvaAmaH7SDkcxkvwSmG0J8B8zIaITLve6Y15HW8UA+p3ZmQj+jNkgy+gVgXOXRh3M0m3ZhwpkuAXwMkmbryKbJhX89lX8n+k4DMG+18+Cug2jbFURqBy1owj78OfAFBbNXrWg39YnRILmRwcooVm2z0VNXXyu7YA8HuQQP+PivOvrXHrF8+dXr/X6PQyeSo9TTzrT+CwL+2SknAecWTEMtPPg+fv0NCF+z8oZrIace+LEYJHHwa6Qk3t/jNEhUXn675WC61errOckpy3BwV/q9Z3d8A9vah4vLcmrXpPb49e3EuI6Jt/OOHwE8/q4l7ANWLLn0z36/N7utjFano+6QNFPuuMfPrhNzc3ia/QsA+0bQWTVWJi3TuG886i2CXJJUCLQ0gTEbJGxre2qafS0PH9EoPwQc57sjkcp+mYn+dRMRup7Ifsx7tCfIIOlKd/+QwerYkfN5G8w6YN/Zsb799Y2zh+bZtnYGGGd5VyKZcHwxbyx3Dxrdyxh8suuLnq13529Hnnnm9MQ7W73hNWKItPmFfO6patqwnXQypZ8NQnkLfxM/uoZRXo0JswMEJvp+Md8zIv7E0ad0b2+X+Ony8Sb38wyIzh4ovfv/Z2GzWYNknwjCNytR02d50788/ZVpQcfewmh3lDskfjzAdAWIVfnccUx8DJI4dESV0Vcu0PUAq3gOilndh8BnMygFYP9GaQG89fL0V+aOhblfHnEZJADU0bxjAWwZomyB+rr/6ae3b7dxrop3oo5gOp872NZyMzfgL/2z8X4q2coZgkff6VrL7DnbL/84dGK0ehqwK/sryzQ+7if7oYfm2jbb2Vb9zRaO320tQTtGPUap3q9MsNRxU+dT9w5JHPzC6IkzTdwGybGLcu8b1MrHsLZxy0ZHWGaPmpCqh5JpXbmrP8CZRrXtgtl7rbdMXensWQz6nufvqj/+BzD+CMJ5Hf1rH3pneseW7YnEooonQvcuNuEev2OpcbSV0ep02LFOcWi23HGOn+X6TmWtETu1jIcAPn+dlvjDZvbg1kBCjeHqCK7zedsmbXfvkepmlz9qO5L0QqCVCYzZICFN25/Z/pRrVdtnZUlBGLE6SNRJzNsx4IrQ7WeQdKZyhxHZ/+6B2Y8EH2Qt6f2jF7Lfag+AN2m6tpNz96YrpR/JhJWe9/9imYavF7BkpvsoMBc96R+zTGOB829hO2nfdIDaXVJGxB9A2rkd76555N1ZW2yhcek0gHoq9z+c2b1hmcb7qsfFqj8ErIq+VRqivVfd0qOcEdSerkzuGGb7Tj9lXfe81l7vCFsjBY9ikFSOqXkHd3V/ZXuA7yXCRUOz//649uasmVp7+/bO+xlx6YgqX0A9qRX5Dib8kOxSr9Y2+E7JnpEJOGanjrypSaW6/3PaOqIHN7d5V5tYTeb38zIkTftUYWnul43YRvk9RoOkzGHM+uq7m8f3Wmav8txXPgpZfbrS+vcZOMPxpyGtpM1fcXPuGWe6uHRitHq6cGFu2vqZtnLkoc6fVx+7pA3OXbX0cq+hgGQmdyjYdu3WhvVm6KcbUQ2SuPhF0VuVNm6DZDgP3z7wrx39a/dQu2+daf0MAr7vkn3YYDjSq591+gylyM9hcGA/r/OXrrR+qncsVN+xSdt3ZT73n67xJY62MnxEOHLfG3asKzNpstyxjp+p3HEg27WACeCvA3b/Xr9Y9u13XfWR0vtAWOT8G4FuLJg9/xJ3vUVtS5JeCLQqgTEbJCqKc3sb9Zds23lxd01Hv/a+5ctz6sJX+SlfhmT7NcfRrv51pG092y6dzEQ/cgLyNUh8jjoAdJVl9vhGjl+4cGFiw8z5f2bgg65OgvmLhb7emgFUWYFUF0adEwRoJe0fvJOb4UHG574A46tWn+FaCQvbSQd0qCqrJzr6tQOWL8+tc8rflem+jJnV/RnXwwntg8UlOXU+vfYk0/r/uO5clEdNMopmT7efQibT2fsBOtT723gaJHV4PPzy9FcOqbdr4Hccphk6Um9yAeBOyzRcThmS6e7vAax26FyP8kIH8L5OI0pdqiWNnxlxp4T5PKuv97vN7DhiNEiapa9/Ka8euxqs9gkrn3vAy+GoTG6uxrY6/llzLOGn23HpxBj19LsEnOMqJnBawTR+7C1nMqVf5V19JUJqtM4PIhskMfW7UfW6mZHa615Yz+h5Zqjd6dpDhCsHhoa+155oU/frnDtVbwyWhva65+ZvqvFjxBOkI+pobLHPML0v5HI57XfP2up41oc8PcelltnjcoaQTOtNbyuj1emwY125H22y3DGPn2o37EBPPX3FMg3HKY/hX49MX/LBBDTXYgiADQN2/xyn8dLs8kdtR5JeCLQygaYYJOoCVzKtq45012phiXFUoc9YVf1/Mq2rs7jOM+Z3WKZxXFcqe1ojg+TY1De2HqR2tXro8TJDe6/o63k8CLDvYA4UC6ZRjVBcftVntVVl5HeuW23Zq9X6uY48S+22tr338mPYTjpw0LLx6eIy4x5v2YI87oDcE7euRZfMY01zGSjlbyV4H78dJfVTZzp7OoF+6M2zJQwST/m8MsatI0H1ZBPvVfVQVpXp6FR2X5vK58y9zy2WabiPBw6fX78HIHf8njrHBkfbocRpkHA8+rp+3fPa5kG7c11p/bcMOHcmH7dMY+8qnzh1InAi1EBPlWyfWZzb3bOAo/qbEf3ScJvUnyBgd0edrxuw++d6V2jD6kQUgyROfmHlraYbL4PkyJO6N0+0lb1u7eSQUTk4eRjAx5xyE2nHFvK5u4LHn+xXQHSd5/cRk1Tn78lM93fA7IrPRMD9BdOoeT4M6NvH1FaUDKPV6bBjXRxyxzV+Hrn4G9sk7PYRDg3sttIHVv74suf96jyZ1tV4q45Zr2VgLQHvIMFfqo63cZQ/ajuS9EKglQk00yBRdxC+samwdJNl9tQ8D3kvZhLwhYJp3BbGIElm9C4wVng79gXztFn1vBF1ZrInENNtnvfetEzDtRuSXNT9UWhcdtdbe5h/afX1fso1WKSyB4JIrZo4n1WWaYzwBhS2kw7oUH2PYFUzTaZ1deRje5cUhKOtvFGopfFhplboZ/Sv7li+fHnJTymPyuT20dge4Ua0BQyStxfM0+bUq+vYdcTPSQHwkmUarhg6imvlntEIJwBBK9td6e6rGfxV12THZ7t/rB1JjAbJ2PV15IKFKu7TlmnUFjm85e9M67cSUHY3XHmGOvq1WdWd2Th1IqDdNtTTWvtM6b8B4SCH7Bu1xIZtViy5am31bxWvXM+6y019ltnjWsGPohdRDJI4+UWRWaUdL4NE5dWZ0j9BBHUhOXh8ZPzI6jO89xldxQrQkRHHe50vdab0NBHyHj6vWaaxraP/9y7ujbmtqA+MVqdDj3VxtHH/fnnM/VFXSv8ME7zG5hrLNELdk/PTb59F2abUW9S2JOmFQKsSaJpB0pnO7k8gdSG1+ry2YJ62nZpE+lwErw2+YQySijtR7/GVwHsemwZ9XwMCpSHawuMmVO18KLebtVUxNXkfGqI5znR+gyIRn1TI947whhW6k/bvUO+zTEP5Ovd9kmldrb67vH54V+u6Uvq/MOEHrg8wnrf6jA8EfbeyOjjCvW8LGCS/tkzDtTrpLUPcOhIwWD9smYZzUlkTK5nW1VE712V3DfxRPzeevu42gR8XTeO0ZnYcMRokY9bXZCp7bghvZQ1xEHiP6pG4OHUiQB8a6qljUqmcISxxFojAny+YvT+t/q1rhBMQgFn752Jf7t6GIAISRDFI4uQXVf7xNEjKk/OMfg0Yvk4SlKE8YPfv22iXyl9H+N8ss3dhnb5dLYJ565ct01Ce+aou5ZveVuoYJA11OsJY13S5A9rhmPujiqt8r+e71ZZpOHcrI6lxHH1cJAEksRBocQJNM0iGOzT9ORB2rpa5OgHrSuWSTHZt9d55PCGMQZJMd/cCXHOpW/l+3ZUmlabionHEkS6/bVc/3/Jer1zJlP4UCM7L7utouratv4tjn+16n4Bjfh0qAcsLpnF84KCV0R8A4xDXZMZzfMDXhSPwZNE0/m/QdytnmEfsnky8QcJ3WWav8uIU+MStIwEDX/nYoZ9QybT+CoDaqqZKQ7a9S2HZpZ4Vb8Bv8ONJZJA0Q18DHB9E7j6ZeFNw0hj7jYDJZkM9rRbo8EXnz5qmzVR3D2qe4xi4rWgaX6gZLals0ePh58UF87SdxhKjJopBEnebilK543Gp3SlP2dWxbf+np78vJ7FJO3JlPvfzRvIH9BlLLdM4Jejdrkz3Acysjoe5Hi2xYfPq7lkcbSXYIAnR94Z0cR+H3HGNn35BTAn4XcE0ajHUGtW/9/c4yh9VBkkvBFqZQFMNks607rqsyZXYHJ1p/SYCTnWAOMUyjXIU7zAGiW+EY+APlmmM8E7khF2JiO3yTqJ+T2ilne5eepm6EFt7/NNuOh5RjtJa0mpufYdfDD4+EWHVaOQ54zqRkssDRxiDJJ39GlAOhuh8nrBMY48ghVSOANbPnD8iIOSEGyQNeAzrkU8U7CbqSNj6rLL1M0iCAuBNdoOkXmTvsPoaUH/R+06iTivfU/aaF6dORNUHv4L4uNN9p6Nf20YdOavESFKRupX3ssoT7MQjLKgoBkmc/MLKW0033gZJxWmCukviOt6r5GkU/LfWB/hN1JmWWH09zrHQhaJzce4gsu0RwRA7+rXZVQcncbSVcjsNaVh46y7se3HIHTZv11gfYvwMcB7ze8s0wrht91XvOMoftR1JeiHQygSaapAcnc4ebIN+XRs+CY8U8sYBnjsPQ4Nt2rb3/Dj31vCkofGl9oDt02cs03B75PGQ9spTk2u6Nst3VyOtPwlgvuMzry+Yp81VK5KdKf1CIlzhzEIjHL4ib3hdEZeThO0ow6aL2qH6uaisRJOfF6SQh51+4RYzNk7/u/f3yWCQxK0jUetJDJJNWhTGgA44HhQpGrlXb+PUiaj64GuQZLIfZqZHnb9VV9/93Is7j6ONdlCJYpDEyS+q/ONskFAyo68C44ggOSnAK5qrn/aZ4DPop0Wz5/NB302muw8H2OvMxK4c2Sq/FkdbiTJmjdogSevnMOA9ej2mNj6adhiuP/IJhAs0PCZeT6/jqreobUnSC4FWJdBUg0RtGXSl9RcdUZZLrGkfd6/4lOMK1CIVhzFIvEe+KjAHOvpXzwy6oF3uYNPZFEAu94oEvFwwDfeF8MoH/c7yg/kgq6/34UpALKcLwJcWzNN2DDo+EbajDJsuskGS6f4sMd/hUbyBBfO0jiCZg7xDTQaDJG4diVpPYpBENUiyxzPoJx59fb0SX2dU/WecOhFVH4InoLqKoVQLBFmNXZBM69d7gj+OaXW2mn8UgyROflErdDwNEv8gqCMkXssJbR+vq/VGBgmA31qm8ZGg8gd4OvybZRq1+40BwTXH1FbGxyBpfhsfTTsMY5B0ZvSFxKjd56rUV79lGg2D4AbVbVz1FrUtSXoh0KoEmm2Q+LnQVd5Kat6qGPhy0TRuqA2QYXZIvvD1rah9mopWrDlBqhgoyuVwYOee6f5XYv6y6/c6x3/8fIkT0TepbfBae7BNuft15v8dyzTOD5xohNz+jq1DXXTJfNI0tePjevzc1FYTtKzb3xBHtjpj1pGo9SQGSTSDRMVjgcZed5qsJTZs4fQ8FaUjjVMnoupDcB81IhjdKwvmaTv89ln7vwmoOaBg4nOK+d5ropTfL20UgyROflHLMV4GSeXeodq1muGQ8SkGrvUGRWTgNzP7Vx8StCgWcIdkfUf/2q1VoEXf+hkZ8FN5Mlhp9fV2VtPH0VbGwyCJQ+7RtMMwBslnFl+8Y8lOqDhe7ukDafML+Zzn6PZwkq60bjHKdzuVQ5PhfwzD6jPKAYfjKH/UdiTphUArE2i6QZJM635eQqoMbJu0HVbmc+rC73AjDmGQlBtzRv+5dwudQNcUzB5XgLHqdytnsJVfcGfMEDT0HZ/WHwHgXMF6HITrwbjRWZF+0XOdv4ftKMOmc307xBnYyn0QdWl2G+e7BO4umL2Gn1L6ddQq3WTYIYlbR6LWkxgkmzQszARgeEI0wmkE/IKkqrSViOfKQYBywvAKwK8y6OmiabhiOMTVb0TVh6BBoDLpV4sdtQmwCtznic001G5rO3hjHY1mYKnEFlGLO67urKN/9TS/iXVc/KLKPh4GifIG2fbOViq2zZ4O+WwN/HHlHS+Z1pX3K5creGa+uNjXq1zej3gCDJI6Ol2+w6d0ekdPn31Bwez9tnt8iaGthFxE8xY0SltodhuPkndV7gj9kXJqUItrpN5nxteLfYb3bma1P1Kx0jZ38fHE/Wp2+aO2I0kvBFqZQNMNkkrkc2VwbO1T8BEuBMMbJLlDwfb9nm9u0Jj+yS84YjKtqw78PE/61QvmaXvUjWeR0s8GwbsSqS7G7+P4VsNzr2E7yrDpXINRCIOkMsG7EYRaLJjKN94cLA3t6Y0u3Ol/xKv8yuQxSOLTkaj1JAbJJo0NOwHwu/cE4KkBu3+B18VqMpP9EphqO63l3BjfsvqMr7nbSjw6EVUf6g0CybSuAsaq2BLVR11m39R/elbIxzKgVLx7qdVb1xO0c5rMxMMvahnGwyDxd/VL11tmz5lK3s5TcrtQyVYX3WdW5Vfu4aFpBxSW5kYEQg0ySAD8RUtsWODd+fNz81x26mXbH/J654ulrYyDQdJsuUfTDsP2R11p/VQGbvLo6qs0oO1RuC3nMuqTKb0bhJwzLVXu0Dr/1uzyR21Hkl4ItDKBphsk5YlwWlf+9ZWffdfjF/08rEEy/N3uGwD+kuezbzDxhdPsobvf1qa/O5uwO9t8NsApT7qNDD64aPY+Vq9CKt5VVOBB1/Ew5ztBqySuiVDIzj3ODvWoVG5XjewnALS5ysz4M4jOoun066HBjbM0bj+BuHxh/+1KwEWXXkwWgyROHYlaT2KQbNK4sBOAcryiNVs94l2VVAO7Db5Am5Z4bKB/YIu2tsTnielyz7GaF9pI2/OufG6EU4Y4+o2o+lCvzwmY9G96hXGC1Wd479eMelxJpnW1kuvyHqWigdsJ7bSZa/FC/2y833k3Ig5+UYVvZhySWt42fcxa1lN2wlK5TK5c+W7q+xjPd6zX9qh6t1LputK+l51XryNtvwfyOVcw1ACDRI0tOygXsiVo5/UTHp0+NLBVm5ZYrBHlGGh3jTWgfNHsGTGWxtFWRqvTUd5rttxR8q5yDdsflU8ZdMx/0BPAVCnIfzFpZ9E0PGoPYS6VbBUvSi2EqFgx1acE1g6y+nIupxXNLn/UdiTphUArE4jFIOlM650EWN6C+8X/iGKQlLfU12x5KxN9NiLU9WCcVD3L2ehdv615xzt2aYh2XnVLzwt1JxktYJCUB9qMngOju1GZ1e8EHMfAv3nTTiaDJC4diTrwiUES3SBRbygjOkH2Aw7HGGFU9x3b5sNXLutVxy1HPHHoRFR9aFSIZFp/GsCHfNKtWUfaXO9kt9H36vZN6W7TZ8Fm0yueAKpx8Isqf5wGibpXg2n2416dYxufLi4zXB6vKkdhlZ553L/StZbZ4wqk6G+Q0E1gexcQfTIEg2fbbe2AoKN6zW4ro9XpqO81U+6oeVfGxIZxvKp1U7n3oY7q1fXo6alLG+DFltnb51fHzSx/CB2SJEJg0hCIxSCpnO92nacMCioUxSCpUKWudPY8Bl0EYKuGpBkPUUI7029LPejdgK3acnK1klgwjYaDSdiOMmw6p6xhV3iqvJJp/VsA1Nl63/pWxw6Y+dyO9U/dMFnjkHjqsuk6ErWexCAZnUFSnjCkLt4BlFDe8Vzn9QPa62METlejs9fpD5qqE1H1oVE/lcxkv47hXR/XE0eAzGMyuQ8Msf1bvxgb5cw9Bsl49bv1GMVpkCTT2TsBOsadf50YU6dk90aJlDMV584zM2t3VCTXAAAFDUlEQVSHF/tytSjrvjrCWMZDA2dTe3sfQMk6ZX5cK2mfW3Fz7pl6XJrZVkar06N5r1lyjyrvkEeeq9yHHUGUbgDINwius34I+G8m7TQrn3tgvOqtUd8ivwuByUIgFoNkeFLRfQuIa1GHAVxkmcaIAXcUBkmZ7TGZ3JaDXDqeQJ8mYC8evrytLoaq+CYvEehBaFQoLM39MmplqG8Psa3uwUwfMUEgPrWY71VH0uo+YTvKsOmcmUU0SMqvJhd1fxSEMwA+GFS+6L8WwN+IaBUN0VI18O1/+unt222cO+CdE1V84HOjMgf9HhCh1tdL2Wh4BOXbTB2JKpcYJJtqZTT6WtVZIj6eCR8D8H4AWwJ4F8CrRHjYZiwvmoYKghhaN5ulE1H1oVHbOfqU7u3tEqvjPK7HhnbISjP3YKP3o/5eMUp0oBxr430ANgJYA8LTDNxXzBu9ft9sFr+o8sZlkCDB870OS5R+DbZpu1djZfnJmkzr6iL7Nzy/vciDA3sWb71CHX31j0XFdKvV16PuC1EylfscyFZHi9VuizpC9zYIT5GN22as15aqAJlhOan+faxtZbQ6Pdr3mtHGR5P3aPujznR2f41oITPUgqRyPPB/AKhjeq8BeITAK2b0P3VHvVAE3vpsRr2F1RFJJwRanUAkg6TVCyPyjY1AxeNPOWCl43nLMg0/BwVjy0zeFgJCoEaga3Huk2zbykV67akEMt0lisElSFuHQMCRrdsts+fE1pFSJBECQkAItAYBMUhaox5aQoquxbn92La9l/4ft0zD5fqwJYQVIYTAFCKQTGcL3iM8TNCDdiqmUNGnbFFGs3o/ZWFIwYSAEBACDQiIQTKFVaQzlTuMwJ9i4p2JsTMIO4Fwh5U3vupX7M60fh4BLn/3wMjLmlMYmRRNCIw7gQAnIBvbbW2nZsQeGfcCSYZlAmKQiCIIASEgBMITEIMkPKtJl9I3VgPwlpagPVcs6VHB2GrPkSd1b55o4z+NCMpFdGAh3/Mfk67wIrAQaEECuVxO+/0LA9u8qL3x1pz+OXOmJRILGXQZgM3c4spCQAtWXySRxCCJhEsSCwEh8B4nIAbJFFaAShA0Fa1eXVp1PqtBdH4b6KH2dzG0cZZ9oD0ch2Q/ZyIm3F3MGx7vM1MYmBRNCMRMYNhjj608ENZ73ippg7utWnp5o3QxSyufHwsBMUjGQk/eFQJC4L1GQAySKV7j5WNbZBcBTItSVAaebCftYL9Ac1G+I2mFgBDYRCCEQcJg7XirLzciHpBwnFwExCCZXPUl0goBITCxBMQgmVj+45L70enswTboJgC7hcjQJsKyoUE6a9UtPe+ESC9JhIAQCEmgnkFSjgdEfJaV7/1ByM9JshYmIAZJC1eOiCYEhEDLERCDpOWqJB6BDj001zZ7J7sTGo4FYz8e9qOuzq2r+ANvM7CaCA+xpvUVl+TUMS95hIAQaDKBw06/cIsZG6f/WsVVIWAWAzaAF8G4L5HQrrl7ae7JJmcpn5sgAmKQTBB4yVYICIFJSUAMkklZbSK0EBACQkAICAEhIASEgBCYGgTEIJka9SilEAJCQAgIASEgBISAEBACk5KAGCSTstpEaCEgBISAEBACQkAICAEhMDUIiEEyNepRSiEEhIAQEAJCQAgIASEgBCYlATFIJmW1idBCQAgIASEgBISAEBACQmBqEBCDZGrUo5RCCAgBISAEhIAQEAJCQAhMSgL/Cw3mfr7WwJhqAAAAAElFTkSuQmCC"/>
          <p:cNvSpPr>
            <a:spLocks noChangeAspect="1" noChangeArrowheads="1"/>
          </p:cNvSpPr>
          <p:nvPr/>
        </p:nvSpPr>
        <p:spPr bwMode="auto">
          <a:xfrm>
            <a:off x="155575" y="-242888"/>
            <a:ext cx="7658100" cy="514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de-AT"/>
          </a:p>
        </p:txBody>
      </p:sp>
      <p:pic>
        <p:nvPicPr>
          <p:cNvPr id="6" name="Inhaltsplatzhalter 4"/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 bwMode="auto">
          <a:xfrm>
            <a:off x="701875" y="2492896"/>
            <a:ext cx="7572451" cy="2971061"/>
          </a:xfrm>
          <a:prstGeom prst="rect">
            <a:avLst/>
          </a:prstGeom>
        </p:spPr>
      </p:pic>
      <p:sp>
        <p:nvSpPr>
          <p:cNvPr id="7" name="Textfeld 5"/>
          <p:cNvSpPr txBox="1"/>
          <p:nvPr/>
        </p:nvSpPr>
        <p:spPr bwMode="auto">
          <a:xfrm>
            <a:off x="5652120" y="5610502"/>
            <a:ext cx="3073480" cy="6401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algn="ctr">
              <a:defRPr/>
            </a:pPr>
            <a:r>
              <a:rPr sz="1600"/>
              <a:t>(Wiek et al. 2001, S. 206)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 bwMode="auto">
          <a:xfrm>
            <a:off x="457200" y="591661"/>
            <a:ext cx="8229600" cy="64779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ES_tradnl" dirty="0"/>
              <a:t>ESD Grundlegende </a:t>
            </a:r>
            <a:r>
              <a:rPr lang="es-ES_tradnl" dirty="0" err="1"/>
              <a:t>Fertigkeiten</a:t>
            </a:r>
            <a:r>
              <a:rPr lang="es-ES_tradnl" dirty="0"/>
              <a:t>: </a:t>
            </a:r>
            <a:r>
              <a:rPr lang="es-ES_tradnl" dirty="0" err="1"/>
              <a:t>Systemorientiertes Denken</a:t>
            </a:r>
            <a:endParaRPr lang="en-US" b="0" dirty="0"/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 bwMode="auto">
          <a:xfrm>
            <a:off x="190501" y="1368618"/>
            <a:ext cx="7405835" cy="393259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de-DE" sz="2400" dirty="0"/>
          </a:p>
          <a:p>
            <a:pPr>
              <a:buFont typeface="Arial"/>
              <a:buChar char="•"/>
              <a:defRPr/>
            </a:pPr>
            <a:endParaRPr lang="en-US" sz="2400" dirty="0"/>
          </a:p>
        </p:txBody>
      </p:sp>
      <p:sp>
        <p:nvSpPr>
          <p:cNvPr id="6" name="Marcador de pie de página 3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8"/>
            <a:ext cx="2647951" cy="365125"/>
          </a:xfrm>
        </p:spPr>
        <p:txBody>
          <a:bodyPr/>
          <a:lstStyle/>
          <a:p>
            <a:pPr algn="r">
              <a:defRPr/>
            </a:pPr>
            <a:r>
              <a:rPr lang="es-ES">
                <a:solidFill>
                  <a:srgbClr val="CC023B"/>
                </a:solidFill>
              </a:rPr>
              <a:t>Stoffkreisläufe in der Biologie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7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</a:t>
            </a:r>
            <a:fld id="{9DD0088F-7E4A-9C4B-9ED2-72FAF1293163}" type="slidenum">
              <a:rPr lang="es-ES_tradnl"/>
              <a:t>31</a:t>
            </a:fld>
            <a:endParaRPr lang="es-ES_tradnl"/>
          </a:p>
        </p:txBody>
      </p:sp>
      <p:sp>
        <p:nvSpPr>
          <p:cNvPr id="8" name="Inhaltsplatzhalter 2"/>
          <p:cNvSpPr txBox="1"/>
          <p:nvPr/>
        </p:nvSpPr>
        <p:spPr bwMode="auto">
          <a:xfrm>
            <a:off x="539552" y="1916832"/>
            <a:ext cx="8413947" cy="30243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>
              <a:spcBef>
                <a:spcPts val="0"/>
              </a:spcBef>
              <a:buClr>
                <a:srgbClr val="BE002D"/>
              </a:buClr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1pPr>
            <a:lvl2pPr marL="742950" indent="-285750" algn="l" defTabSz="457200">
              <a:spcBef>
                <a:spcPts val="0"/>
              </a:spcBef>
              <a:buClr>
                <a:srgbClr val="B4CB4D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2pPr>
            <a:lvl3pPr marL="1143000" indent="-228600" algn="l" defTabSz="457200">
              <a:spcBef>
                <a:spcPts val="0"/>
              </a:spcBef>
              <a:buClr>
                <a:srgbClr val="001470"/>
              </a:buClr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3pPr>
            <a:lvl4pPr marL="1600200" indent="-228600" algn="l" defTabSz="457200">
              <a:spcBef>
                <a:spcPts val="0"/>
              </a:spcBef>
              <a:buSzPct val="75000"/>
              <a:buFont typeface="Wingdings"/>
              <a:buChar char="§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4pPr>
            <a:lvl5pPr marL="2057400" indent="-228600" algn="l" defTabSz="457200">
              <a:spcBef>
                <a:spcPts val="0"/>
              </a:spcBef>
              <a:buSzPct val="80000"/>
              <a:buFont typeface="Lucida Grande"/>
              <a:buChar char="-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5pPr>
            <a:lvl6pPr marL="25146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/>
              <a:buNone/>
              <a:defRPr/>
            </a:pPr>
            <a:r>
              <a:rPr lang="de-DE" sz="1900" u="sng" dirty="0" err="1">
                <a:latin typeface="Arial"/>
                <a:ea typeface="Arial"/>
                <a:cs typeface="Arial"/>
              </a:rPr>
              <a:t>➪Systemdenkende Kompetenz</a:t>
            </a:r>
            <a:endParaRPr lang="de-DE" sz="1900" u="sng" dirty="0">
              <a:latin typeface="Arial"/>
              <a:ea typeface="Arial"/>
              <a:cs typeface="Arial"/>
            </a:endParaRPr>
          </a:p>
          <a:p>
            <a:pPr marL="0" indent="0">
              <a:lnSpc>
                <a:spcPct val="150000"/>
              </a:lnSpc>
              <a:buFont typeface="Arial"/>
              <a:buNone/>
              <a:defRPr/>
            </a:pPr>
            <a:r>
              <a:rPr lang="de-DE" sz="1900" dirty="0">
                <a:latin typeface="Arial"/>
                <a:ea typeface="Arial"/>
                <a:cs typeface="Arial"/>
              </a:rPr>
              <a:t>"</a:t>
            </a:r>
            <a:r>
              <a:rPr lang="de-DE" sz="1900" dirty="0" err="1">
                <a:latin typeface="Arial"/>
                <a:ea typeface="Arial"/>
                <a:cs typeface="Arial"/>
              </a:rPr>
              <a:t>ist die Fähigkeit, </a:t>
            </a:r>
            <a:r>
              <a:rPr lang="de-DE" sz="1900" dirty="0">
                <a:latin typeface="Arial"/>
                <a:ea typeface="Arial"/>
                <a:cs typeface="Arial"/>
              </a:rPr>
              <a:t>[...] </a:t>
            </a:r>
            <a:r>
              <a:rPr lang="de-DE" sz="1900" dirty="0" err="1">
                <a:latin typeface="Arial"/>
                <a:ea typeface="Arial"/>
                <a:cs typeface="Arial"/>
              </a:rPr>
              <a:t>komplexe Systeme zu analysieren</a:t>
            </a:r>
            <a:r>
              <a:rPr lang="de-DE" sz="1900" dirty="0">
                <a:latin typeface="Arial"/>
                <a:ea typeface="Arial"/>
                <a:cs typeface="Arial"/>
              </a:rPr>
              <a:t>"</a:t>
            </a:r>
            <a:endParaRPr dirty="0"/>
          </a:p>
          <a:p>
            <a:pPr>
              <a:lnSpc>
                <a:spcPct val="150000"/>
              </a:lnSpc>
              <a:defRPr/>
            </a:pPr>
            <a:r>
              <a:rPr lang="de-DE" sz="1900" dirty="0">
                <a:latin typeface="Arial"/>
                <a:ea typeface="Arial"/>
                <a:cs typeface="Arial"/>
              </a:rPr>
              <a:t>"</a:t>
            </a:r>
            <a:r>
              <a:rPr lang="de-DE" sz="1900" dirty="0" err="1">
                <a:latin typeface="Arial"/>
                <a:ea typeface="Arial"/>
                <a:cs typeface="Arial"/>
              </a:rPr>
              <a:t>über </a:t>
            </a:r>
            <a:r>
              <a:rPr lang="de-DE" sz="1900" dirty="0">
                <a:latin typeface="Arial"/>
                <a:ea typeface="Arial"/>
                <a:cs typeface="Arial"/>
              </a:rPr>
              <a:t>verschiedene </a:t>
            </a:r>
            <a:r>
              <a:rPr lang="de-DE" sz="1900" dirty="0" err="1">
                <a:latin typeface="Arial"/>
                <a:ea typeface="Arial"/>
                <a:cs typeface="Arial"/>
              </a:rPr>
              <a:t>Bereiche hinweg </a:t>
            </a:r>
            <a:r>
              <a:rPr lang="de-DE" sz="1900" dirty="0">
                <a:latin typeface="Arial"/>
                <a:ea typeface="Arial"/>
                <a:cs typeface="Arial"/>
              </a:rPr>
              <a:t>(</a:t>
            </a:r>
            <a:r>
              <a:rPr lang="de-DE" sz="1900" dirty="0" err="1">
                <a:latin typeface="Arial"/>
                <a:ea typeface="Arial"/>
                <a:cs typeface="Arial"/>
              </a:rPr>
              <a:t>Gesellschaft</a:t>
            </a:r>
            <a:r>
              <a:rPr lang="de-DE" sz="1900" dirty="0">
                <a:latin typeface="Arial"/>
                <a:ea typeface="Arial"/>
                <a:cs typeface="Arial"/>
              </a:rPr>
              <a:t>, </a:t>
            </a:r>
            <a:r>
              <a:rPr lang="de-DE" sz="1900" dirty="0" err="1">
                <a:latin typeface="Arial"/>
                <a:ea typeface="Arial"/>
                <a:cs typeface="Arial"/>
              </a:rPr>
              <a:t>Umwelt</a:t>
            </a:r>
            <a:r>
              <a:rPr lang="de-DE" sz="1900" dirty="0">
                <a:latin typeface="Arial"/>
                <a:ea typeface="Arial"/>
                <a:cs typeface="Arial"/>
              </a:rPr>
              <a:t>, </a:t>
            </a:r>
            <a:r>
              <a:rPr lang="de-DE" sz="1900" dirty="0" err="1">
                <a:latin typeface="Arial"/>
                <a:ea typeface="Arial"/>
                <a:cs typeface="Arial"/>
              </a:rPr>
              <a:t>Wirtschaft </a:t>
            </a:r>
            <a:r>
              <a:rPr lang="de-DE" sz="1900" dirty="0">
                <a:latin typeface="Arial"/>
                <a:ea typeface="Arial"/>
                <a:cs typeface="Arial"/>
              </a:rPr>
              <a:t>usw.)"</a:t>
            </a:r>
            <a:endParaRPr dirty="0"/>
          </a:p>
          <a:p>
            <a:pPr>
              <a:lnSpc>
                <a:spcPct val="150000"/>
              </a:lnSpc>
              <a:defRPr/>
            </a:pPr>
            <a:r>
              <a:rPr lang="de-DE" sz="1900" dirty="0">
                <a:latin typeface="Arial"/>
                <a:ea typeface="Arial"/>
                <a:cs typeface="Arial"/>
              </a:rPr>
              <a:t>"</a:t>
            </a:r>
            <a:r>
              <a:rPr lang="de-DE" sz="1900" dirty="0" err="1">
                <a:latin typeface="Arial"/>
                <a:ea typeface="Arial"/>
                <a:cs typeface="Arial"/>
              </a:rPr>
              <a:t>über </a:t>
            </a:r>
            <a:r>
              <a:rPr lang="de-DE" sz="1900" dirty="0">
                <a:latin typeface="Arial"/>
                <a:ea typeface="Arial"/>
                <a:cs typeface="Arial"/>
              </a:rPr>
              <a:t>verschiedene </a:t>
            </a:r>
            <a:r>
              <a:rPr lang="de-DE" sz="1900" dirty="0" err="1">
                <a:latin typeface="Arial"/>
                <a:ea typeface="Arial"/>
                <a:cs typeface="Arial"/>
              </a:rPr>
              <a:t>Skalen hinweg </a:t>
            </a:r>
            <a:r>
              <a:rPr lang="de-DE" sz="1900" dirty="0">
                <a:latin typeface="Arial"/>
                <a:ea typeface="Arial"/>
                <a:cs typeface="Arial"/>
              </a:rPr>
              <a:t>(</a:t>
            </a:r>
            <a:r>
              <a:rPr lang="de-DE" sz="1900" dirty="0" err="1">
                <a:latin typeface="Arial"/>
                <a:ea typeface="Arial"/>
                <a:cs typeface="Arial"/>
              </a:rPr>
              <a:t>lokal bis </a:t>
            </a:r>
            <a:r>
              <a:rPr lang="de-DE" sz="1900" dirty="0">
                <a:latin typeface="Arial"/>
                <a:ea typeface="Arial"/>
                <a:cs typeface="Arial"/>
              </a:rPr>
              <a:t>global)"</a:t>
            </a:r>
            <a:endParaRPr lang="de-DE" sz="1900" u="sng" dirty="0">
              <a:latin typeface="Arial"/>
              <a:ea typeface="Arial"/>
              <a:cs typeface="Arial"/>
            </a:endParaRPr>
          </a:p>
          <a:p>
            <a:pPr>
              <a:lnSpc>
                <a:spcPct val="150000"/>
              </a:lnSpc>
              <a:defRPr/>
            </a:pPr>
            <a:r>
              <a:rPr lang="de-DE" sz="1900" dirty="0" err="1">
                <a:latin typeface="Arial"/>
                <a:ea typeface="Arial"/>
                <a:cs typeface="Arial"/>
              </a:rPr>
              <a:t>im Hinblick auf Systemeigenschaften </a:t>
            </a:r>
            <a:r>
              <a:rPr lang="de-DE" sz="1900" dirty="0">
                <a:latin typeface="Arial"/>
                <a:ea typeface="Arial"/>
                <a:cs typeface="Arial"/>
              </a:rPr>
              <a:t>wie </a:t>
            </a:r>
            <a:r>
              <a:rPr lang="de-DE" sz="1900" dirty="0" err="1">
                <a:latin typeface="Arial"/>
                <a:ea typeface="Arial"/>
                <a:cs typeface="Arial"/>
              </a:rPr>
              <a:t>Rückkopplungsschleifen</a:t>
            </a:r>
            <a:r>
              <a:rPr lang="de-DE" sz="1900" dirty="0">
                <a:latin typeface="Arial"/>
                <a:ea typeface="Arial"/>
                <a:cs typeface="Arial"/>
              </a:rPr>
              <a:t>, </a:t>
            </a:r>
            <a:r>
              <a:rPr lang="de-DE" sz="1900" dirty="0" err="1">
                <a:latin typeface="Arial"/>
                <a:ea typeface="Arial"/>
                <a:cs typeface="Arial"/>
              </a:rPr>
              <a:t>Pufferbestände </a:t>
            </a:r>
            <a:r>
              <a:rPr lang="de-DE" sz="1900" dirty="0">
                <a:latin typeface="Arial"/>
                <a:ea typeface="Arial"/>
                <a:cs typeface="Arial"/>
              </a:rPr>
              <a:t>usw. </a:t>
            </a:r>
            <a:endParaRPr dirty="0"/>
          </a:p>
          <a:p>
            <a:pPr>
              <a:lnSpc>
                <a:spcPct val="150000"/>
              </a:lnSpc>
              <a:defRPr/>
            </a:pPr>
            <a:endParaRPr lang="de-DE" sz="1900" dirty="0">
              <a:latin typeface="Arial"/>
              <a:ea typeface="Arial"/>
              <a:cs typeface="Arial"/>
            </a:endParaRPr>
          </a:p>
          <a:p>
            <a:pPr marL="0" indent="0">
              <a:lnSpc>
                <a:spcPct val="150000"/>
              </a:lnSpc>
              <a:buFont typeface="Arial"/>
              <a:buNone/>
              <a:defRPr/>
            </a:pPr>
            <a:r>
              <a:rPr lang="de-DE" sz="1600" dirty="0">
                <a:latin typeface="Arial"/>
                <a:ea typeface="Arial"/>
                <a:cs typeface="Arial"/>
              </a:rPr>
              <a:t>(Wiek et al. 2001, S. 207)</a:t>
            </a:r>
          </a:p>
        </p:txBody>
      </p:sp>
    </p:spTree>
    <p:extLst>
      <p:ext uri="{BB962C8B-B14F-4D97-AF65-F5344CB8AC3E}">
        <p14:creationId xmlns:p14="http://schemas.microsoft.com/office/powerpoint/2010/main" val="13578796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BNE Allgemeine Ziele</a:t>
            </a:r>
            <a:endParaRPr lang="de-AT"/>
          </a:p>
        </p:txBody>
      </p:sp>
      <p:sp>
        <p:nvSpPr>
          <p:cNvPr id="5" name="AutoShape 2" descr="data:image/png;base64,iVBORw0KGgoAAAANSUhEUgAAAyQAAAA3CAYAAAD9oI6sAAAAAXNSR0IArs4c6QAAIABJREFUeF7tnXucHGWV93+neibJJITLS5AAAgZdlvByJ7pcVFBZEKYHQQmCkO4OICu+AnITBbqmpwbk4gUEVhQx6Zpw0ywC6epEXBBeVFhQdGWFoLACK/erIWGSzEzX2c/T092pqqnqrprpmukZTn0++SPTT9Vznu9znst5LucQ5BECQkAICAEhIASEgBAQAkJACEwQAZqgfCVbISAEhIAQEAJCQAgIASEgBIQAxCARJRACQkAICAEhIASEgBAQAkJgwgiIQTJh6CVjISAEhIAQEAJCQAgIASEgBMQgER0QAkJACAgBISAEhIAQEAJCYMIIiEEyYeglYyEgBISAEBACQkAICAEhIATEIBEdEAJCQAgIASEgBISAEBACQmDCCIhBMmHoJWMhIASEgBAQAkJACAgBISAExCARHRACQkAICAEhIASEgBAQAkJgwgiIQTJh6CVjISAEhIAQEAJCQAgIASEgBMQgER0QAkJACAgBISAEhIAQEAJCYMIIiEEyYeglYyEgBISAEBACQkAICAEhIATEIBEdEAJCQAgIASEgBISAEBACQmDCCIhBMmHoJWMhIASEgBAQAkJACAgBISAExCCJSQeSqexXQHSd6/OEn1h544SYsmz5zx6Vye6psXYWwIcA2B7AdADvAngVhPOtvFFo+UK8xwUUvX6PK4AUXwh4CEifICohBIRAMwiIQdIMij7fkE7aDaUzoy/UGLcw0O6HnJi/WOjrvSmm6pDPNomA6HWTQMpnhMAUISB9whSpSCmGEJhgApEMkq6MfgUzLvSTmYHfFE3joyHLQ11p/UUGtvP9FvGJxXzv7SG/1ZLJpJPeVC2HnX7hFjM2Tv8bgNlBlSUGydjVOJnWrwfw/8b+JfcXbJs+vHJZz+/UX0Wvm013Yr6XTOuLASyp5P6uZRqbTYwk4XKtN/aE+4InFaHHyhu5Ub0rL7kISJ8gCiEEhEAzCDTNIAFg26TtsDKfe6WRYMlU9kAQPRSUjsUgaYRwUv3emcmeQEy3eYTeQKSdODTIvyxp75ZmtGvaiiVXrZ1UBWsxYcUgabEKaWFxkulsAaCkGCQtXEmTRDQxSCZJRYmYQqDFCTTTIAGIz7DyvT9oVOZkuvtKgL82lQ2SRgzeS78n09lLAOp1lplBPy2aPZ9/L3GIu6xikMRNeGp8f+HC3GbrZ9qvA5ghBsnUqFMphRAQAkJgshNoqkHCwL8XTePwRlCSKf0pEP5RDJJGpKbG751p/VICLnYbJLi6aBrnTo0StkYpxCBpjXpodSm60tnjGfQTh5xyZKvVK03kEwJCQAhMcQLNMEheAPB+xYmAQXtwYNvirVe8HcStc9El80nTnnT8/iKAHVyT1SlwZGuK602k4vkZJAC+Y5nG+ZE+JInHRKAzlT2ZiJZ5PrLRMo3qSnnD78vxjIaIWj5BMt19G8BOb3+T0yBh/NHqM/ZpeeAioBAQAkJACDQkMHaDhPATMBxHbzhtmb19gQZJKnsREV1W/Z2Yf8ZEn41qkByTyW1ZskvHMdGnAewFYA4BmzHwFoDXwfQoa/zzV6a9ctdjN9446CdPMp29E6BjXHmHOEqk8h7i8pGHNo/cHy/me3+l/hZ24pZMdV8O4q+7v0OfK+Z7fqb+1rkotwdpfDbAn6wYfhsA/A2gok10dZg7O+o7XZncbjbbpwM4goYNSE19hxj3ljT+0cp8739V5L4PRCqv2qMlaIcVS3peaqhNjgRdmWyGmZaGfad6qb0ej6NOvXjnxFDiWwwcBmAmCA9YeUPVv+/TDB2pfrhRPSVT+rEg/jJACwiYxcqVMeN+Ir6yYPY+4RQweUp2b5ToAgAfqdRpPwFPgHBTIW94DYawCBumi80gAd1umT0nKgGOTnXvVSI+i4BPOPT1f4hQpLahq1fc9M1XGwpaSdC1OLefbdsnE3AwgHkEbMnAGgJeZtD9tm3funJZ7yNhv6fSNUsnRqOnXSndYELWJW+ISfXRp120rT3Y9vLwmo+jXTLvt6Kv9w9hyp9M698GcF6YtKjjnrxZ/ELJ4epPfByqhGDXKJ/kou6doLHq+zZ3pq3nZKPr9NxM3mj/Semk6/tE37XyPTXG/jrC5xTzvdeo9zoX6UdoGp3M4H+quEFX49RzAN/RzkM33Nl3+ZuN5K/+3oy2MhqdVvmHHev8yjJWuRv1y80aP8t92ymX/KM9pJ0AKo8/qu7nABhQbusJ9B/M/LMFu2h353I5ezzrLWxekk4ItDqBsRskwFcAKO8+5YcJdxfzhmuS74SQTOuPAvhw9W8EvoBB33KmaXCpnbrS2fMYdBGArUIAfpaACwqmcYc3rc/RBZVkzbrntTkPPJAbCvq238SOgeeKprGLQhClk/a7X1EdDDsz+pnEuBpAIkCWNTa0o1eauQfrcejMZL9KTFcCmBaQzga42zJ7L02m9dUAdnOm2zB945b33njlmhCsa0lGbZD43TchPnWaPXT3ILWrydeOtUwYf7b6DJesld+apiPVvOrVUzKl3wjCFwP4bLShHV6tI8UFTDcGuT8G6PYF8+ikKINa2HqJyyAh0M0Fs2dRV1o/hwHVloP09e82tM800tfyBHwgsQRERzUuG/WVhnDmqlt63mmQtqk64XsvqoGeHpPJfWCI7b96DYs20ubdlc89FyR/QFv6k2UaezbmM5yiCQZJU/mFlbuaztfLVhMMEvX9AL5vt9vabncuy73mlTXgDuTjpc3f/siq667bWJM5rV/MwKWe9y8fsPsvm6Z13O5wKuCH4yUNfPwKs/c39Vg1s62MRqejjHXOcjRL7vEYP8t3rjr4eyBO1+nbqsVbbduUqnolDKq7ZpU/ajuS9EKglQmM2SDRmPdjokccE6z1NF2bU7gx1z+iI09dvAMoody/VvN9hoi7mekWZ9ogg+TQTG7GZmzfDOBzUaEScEnBNGo7M+r9hQvP6Vg/c7YacFwuL5nxyWKfcX9QHsl0djlAx7lkBi4rmsYltQlsyMCIXens+V6DDMznEdHLDNwaopzvaAmaH7SDkcxkvwSmG0J8B8zIaITLve6Y15HW8UA+p3ZmQj+jNkgy+gVgXOXRh3M0m3ZhwpkuAXwMkmbryKbJhX89lX8n+k4DMG+18+Cug2jbFURqBy1owj78OfAFBbNXrWg39YnRILmRwcooVm2z0VNXXyu7YA8HuQQP+PivOvrXHrF8+dXr/X6PQyeSo9TTzrT+CwL+2SknAecWTEMtPPg+fv0NCF+z8oZrIace+LEYJHHwa6Qk3t/jNEhUXn675WC61errOckpy3BwV/q9Z3d8A9vah4vLcmrXpPb49e3EuI6Jt/OOHwE8/q4l7ANWLLn0z36/N7utjFano+6QNFPuuMfPrhNzc3ia/QsA+0bQWTVWJi3TuG886i2CXJJUCLQ0gTEbJGxre2qafS0PH9EoPwQc57sjkcp+mYn+dRMRup7Ifsx7tCfIIOlKd/+QwerYkfN5G8w6YN/Zsb799Y2zh+bZtnYGGGd5VyKZcHwxbyx3Dxrdyxh8suuLnq13529Hnnnm9MQ7W73hNWKItPmFfO6patqwnXQypZ8NQnkLfxM/uoZRXo0JswMEJvp+Md8zIv7E0ad0b2+X+Ony8Sb38wyIzh4ovfv/Z2GzWYNknwjCNytR02d50788/ZVpQcfewmh3lDskfjzAdAWIVfnccUx8DJI4dESV0Vcu0PUAq3gOilndh8BnMygFYP9GaQG89fL0V+aOhblfHnEZJADU0bxjAWwZomyB+rr/6ae3b7dxrop3oo5gOp872NZyMzfgL/2z8X4q2coZgkff6VrL7DnbL/84dGK0ehqwK/sryzQ+7if7oYfm2jbb2Vb9zRaO320tQTtGPUap3q9MsNRxU+dT9w5JHPzC6IkzTdwGybGLcu8b1MrHsLZxy0ZHWGaPmpCqh5JpXbmrP8CZRrXtgtl7rbdMXensWQz6nufvqj/+BzD+CMJ5Hf1rH3pneseW7YnEooonQvcuNuEev2OpcbSV0ep02LFOcWi23HGOn+X6TmWtETu1jIcAPn+dlvjDZvbg1kBCjeHqCK7zedsmbXfvkepmlz9qO5L0QqCVCYzZICFN25/Z/pRrVdtnZUlBGLE6SNRJzNsx4IrQ7WeQdKZyhxHZ/+6B2Y8EH2Qt6f2jF7Lfag+AN2m6tpNz96YrpR/JhJWe9/9imYavF7BkpvsoMBc96R+zTGOB829hO2nfdIDaXVJGxB9A2rkd76555N1ZW2yhcek0gHoq9z+c2b1hmcb7qsfFqj8ErIq+VRqivVfd0qOcEdSerkzuGGb7Tj9lXfe81l7vCFsjBY9ikFSOqXkHd3V/ZXuA7yXCRUOz//649uasmVp7+/bO+xlx6YgqX0A9qRX5Dib8kOxSr9Y2+E7JnpEJOGanjrypSaW6/3PaOqIHN7d5V5tYTeb38zIkTftUYWnul43YRvk9RoOkzGHM+uq7m8f3Wmav8txXPgpZfbrS+vcZOMPxpyGtpM1fcXPuGWe6uHRitHq6cGFu2vqZtnLkoc6fVx+7pA3OXbX0cq+hgGQmdyjYdu3WhvVm6KcbUQ2SuPhF0VuVNm6DZDgP3z7wrx39a/dQu2+daf0MAr7vkn3YYDjSq591+gylyM9hcGA/r/OXrrR+qncsVN+xSdt3ZT73n67xJY62MnxEOHLfG3asKzNpstyxjp+p3HEg27WACeCvA3b/Xr9Y9u13XfWR0vtAWOT8G4FuLJg9/xJ3vUVtS5JeCLQqgTEbJCqKc3sb9Zds23lxd01Hv/a+5ctz6sJX+SlfhmT7NcfRrv51pG092y6dzEQ/cgLyNUh8jjoAdJVl9vhGjl+4cGFiw8z5f2bgg65OgvmLhb7emgFUWYFUF0adEwRoJe0fvJOb4UHG574A46tWn+FaCQvbSQd0qCqrJzr6tQOWL8+tc8rflem+jJnV/RnXwwntg8UlOXU+vfYk0/r/uO5clEdNMopmT7efQibT2fsBOtT723gaJHV4PPzy9FcOqbdr4Hccphk6Um9yAeBOyzRcThmS6e7vAax26FyP8kIH8L5OI0pdqiWNnxlxp4T5PKuv97vN7DhiNEiapa9/Ka8euxqs9gkrn3vAy+GoTG6uxrY6/llzLOGn23HpxBj19LsEnOMqJnBawTR+7C1nMqVf5V19JUJqtM4PIhskMfW7UfW6mZHa615Yz+h5Zqjd6dpDhCsHhoa+155oU/frnDtVbwyWhva65+ZvqvFjxBOkI+pobLHPML0v5HI57XfP2up41oc8PcelltnjcoaQTOtNbyuj1emwY125H22y3DGPn2o37EBPPX3FMg3HKY/hX49MX/LBBDTXYgiADQN2/xyn8dLs8kdtR5JeCLQygaYYJOoCVzKtq45012phiXFUoc9YVf1/Mq2rs7jOM+Z3WKZxXFcqe1ojg+TY1De2HqR2tXro8TJDe6/o63k8CLDvYA4UC6ZRjVBcftVntVVl5HeuW23Zq9X6uY48S+22tr338mPYTjpw0LLx6eIy4x5v2YI87oDcE7euRZfMY01zGSjlbyV4H78dJfVTZzp7OoF+6M2zJQwST/m8MsatI0H1ZBPvVfVQVpXp6FR2X5vK58y9zy2WabiPBw6fX78HIHf8njrHBkfbocRpkHA8+rp+3fPa5kG7c11p/bcMOHcmH7dMY+8qnzh1InAi1EBPlWyfWZzb3bOAo/qbEf3ScJvUnyBgd0edrxuw++d6V2jD6kQUgyROfmHlraYbL4PkyJO6N0+0lb1u7eSQUTk4eRjAx5xyE2nHFvK5u4LHn+xXQHSd5/cRk1Tn78lM93fA7IrPRMD9BdOoeT4M6NvH1FaUDKPV6bBjXRxyxzV+Hrn4G9sk7PYRDg3sttIHVv74suf96jyZ1tV4q45Zr2VgLQHvIMFfqo63cZQ/ajuS9EKglQk00yBRdxC+samwdJNl9tQ8D3kvZhLwhYJp3BbGIElm9C4wVng79gXztFn1vBF1ZrInENNtnvfetEzDtRuSXNT9UWhcdtdbe5h/afX1fso1WKSyB4JIrZo4n1WWaYzwBhS2kw7oUH2PYFUzTaZ1deRje5cUhKOtvFGopfFhplboZ/Sv7li+fHnJTymPyuT20dge4Ua0BQyStxfM0+bUq+vYdcTPSQHwkmUarhg6imvlntEIJwBBK9td6e6rGfxV12THZ7t/rB1JjAbJ2PV15IKFKu7TlmnUFjm85e9M67cSUHY3XHmGOvq1WdWd2Th1IqDdNtTTWvtM6b8B4SCH7Bu1xIZtViy5am31bxWvXM+6y019ltnjWsGPohdRDJI4+UWRWaUdL4NE5dWZ0j9BBHUhOXh8ZPzI6jO89xldxQrQkRHHe50vdab0NBHyHj6vWaaxraP/9y7ujbmtqA+MVqdDj3VxtHH/fnnM/VFXSv8ME7zG5hrLNELdk/PTb59F2abUW9S2JOmFQKsSaJpB0pnO7k8gdSG1+ry2YJ62nZpE+lwErw2+YQySijtR7/GVwHsemwZ9XwMCpSHawuMmVO18KLebtVUxNXkfGqI5znR+gyIRn1TI947whhW6k/bvUO+zTEP5Ovd9kmldrb67vH54V+u6Uvq/MOEHrg8wnrf6jA8EfbeyOjjCvW8LGCS/tkzDtTrpLUPcOhIwWD9smYZzUlkTK5nW1VE712V3DfxRPzeevu42gR8XTeO0ZnYcMRokY9bXZCp7bghvZQ1xEHiP6pG4OHUiQB8a6qljUqmcISxxFojAny+YvT+t/q1rhBMQgFn752Jf7t6GIAISRDFI4uQXVf7xNEjKk/OMfg0Yvk4SlKE8YPfv22iXyl9H+N8ss3dhnb5dLYJ565ct01Ce+aou5ZveVuoYJA11OsJY13S5A9rhmPujiqt8r+e71ZZpOHcrI6lxHH1cJAEksRBocQJNM0iGOzT9ORB2rpa5OgHrSuWSTHZt9d55PCGMQZJMd/cCXHOpW/l+3ZUmlabionHEkS6/bVc/3/Jer1zJlP4UCM7L7utouratv4tjn+16n4Bjfh0qAcsLpnF84KCV0R8A4xDXZMZzfMDXhSPwZNE0/m/QdytnmEfsnky8QcJ3WWav8uIU+MStIwEDX/nYoZ9QybT+CoDaqqZKQ7a9S2HZpZ4Vb8Bv8ONJZJA0Q18DHB9E7j6ZeFNw0hj7jYDJZkM9rRbo8EXnz5qmzVR3D2qe4xi4rWgaX6gZLals0ePh58UF87SdxhKjJopBEnebilK543Gp3SlP2dWxbf+np78vJ7FJO3JlPvfzRvIH9BlLLdM4Jejdrkz3Acysjoe5Hi2xYfPq7lkcbSXYIAnR94Z0cR+H3HGNn35BTAn4XcE0ajHUGtW/9/c4yh9VBkkvBFqZQFMNks607rqsyZXYHJ1p/SYCTnWAOMUyjXIU7zAGiW+EY+APlmmM8E7khF2JiO3yTqJ+T2ilne5eepm6EFt7/NNuOh5RjtJa0mpufYdfDD4+EWHVaOQ54zqRkssDRxiDJJ39GlAOhuh8nrBMY48ghVSOANbPnD8iIOSEGyQNeAzrkU8U7CbqSNj6rLL1M0iCAuBNdoOkXmTvsPoaUH/R+06iTivfU/aaF6dORNUHv4L4uNN9p6Nf20YdOavESFKRupX3ssoT7MQjLKgoBkmc/MLKW0033gZJxWmCukviOt6r5GkU/LfWB/hN1JmWWH09zrHQhaJzce4gsu0RwRA7+rXZVQcncbSVcjsNaVh46y7se3HIHTZv11gfYvwMcB7ze8s0wrht91XvOMoftR1JeiHQygSaapAcnc4ebIN+XRs+CY8U8sYBnjsPQ4Nt2rb3/Dj31vCkofGl9oDt02cs03B75PGQ9spTk2u6Nst3VyOtPwlgvuMzry+Yp81VK5KdKf1CIlzhzEIjHL4ib3hdEZeThO0ow6aL2qH6uaisRJOfF6SQh51+4RYzNk7/u/f3yWCQxK0jUetJDJJNWhTGgA44HhQpGrlXb+PUiaj64GuQZLIfZqZHnb9VV9/93Is7j6ONdlCJYpDEyS+q/ONskFAyo68C44ggOSnAK5qrn/aZ4DPop0Wz5/NB302muw8H2OvMxK4c2Sq/FkdbiTJmjdogSevnMOA9ej2mNj6adhiuP/IJhAs0PCZeT6/jqreobUnSC4FWJdBUg0RtGXSl9RcdUZZLrGkfd6/4lOMK1CIVhzFIvEe+KjAHOvpXzwy6oF3uYNPZFEAu94oEvFwwDfeF8MoH/c7yg/kgq6/34UpALKcLwJcWzNN2DDo+EbajDJsuskGS6f4sMd/hUbyBBfO0jiCZg7xDTQaDJG4diVpPYpBENUiyxzPoJx59fb0SX2dU/WecOhFVH4InoLqKoVQLBFmNXZBM69d7gj+OaXW2mn8UgyROflErdDwNEv8gqCMkXssJbR+vq/VGBgmA31qm8ZGg8gd4OvybZRq1+40BwTXH1FbGxyBpfhsfTTsMY5B0ZvSFxKjd56rUV79lGg2D4AbVbVz1FrUtSXoh0KoEmm2Q+LnQVd5Kat6qGPhy0TRuqA2QYXZIvvD1rah9mopWrDlBqhgoyuVwYOee6f5XYv6y6/c6x3/8fIkT0TepbfBae7BNuft15v8dyzTOD5xohNz+jq1DXXTJfNI0tePjevzc1FYTtKzb3xBHtjpj1pGo9SQGSTSDRMVjgcZed5qsJTZs4fQ8FaUjjVMnoupDcB81IhjdKwvmaTv89ln7vwmoOaBg4nOK+d5ropTfL20UgyROflHLMV4GSeXeodq1muGQ8SkGrvUGRWTgNzP7Vx8StCgWcIdkfUf/2q1VoEXf+hkZ8FN5Mlhp9fV2VtPH0VbGwyCJQ+7RtMMwBslnFl+8Y8lOqDhe7ukDafML+Zzn6PZwkq60bjHKdzuVQ5PhfwzD6jPKAYfjKH/UdiTphUArE2i6QZJM635eQqoMbJu0HVbmc+rC73AjDmGQlBtzRv+5dwudQNcUzB5XgLHqdytnsJVfcGfMEDT0HZ/WHwHgXMF6HITrwbjRWZF+0XOdv4ftKMOmc307xBnYyn0QdWl2G+e7BO4umL2Gn1L6ddQq3WTYIYlbR6LWkxgkmzQszARgeEI0wmkE/IKkqrSViOfKQYBywvAKwK8y6OmiabhiOMTVb0TVh6BBoDLpV4sdtQmwCtznic001G5rO3hjHY1mYKnEFlGLO67urKN/9TS/iXVc/KLKPh4GifIG2fbOViq2zZ4O+WwN/HHlHS+Z1pX3K5creGa+uNjXq1zej3gCDJI6Ol2+w6d0ekdPn31Bwez9tnt8iaGthFxE8xY0SltodhuPkndV7gj9kXJqUItrpN5nxteLfYb3bma1P1Kx0jZ38fHE/Wp2+aO2I0kvBFqZQNMNkkrkc2VwbO1T8BEuBMMbJLlDwfb9nm9u0Jj+yS84YjKtqw78PE/61QvmaXvUjWeR0s8GwbsSqS7G7+P4VsNzr2E7yrDpXINRCIOkMsG7EYRaLJjKN94cLA3t6Y0u3Ol/xKv8yuQxSOLTkaj1JAbJJo0NOwHwu/cE4KkBu3+B18VqMpP9EphqO63l3BjfsvqMr7nbSjw6EVUf6g0CybSuAsaq2BLVR11m39R/elbIxzKgVLx7qdVb1xO0c5rMxMMvahnGwyDxd/VL11tmz5lK3s5TcrtQyVYX3WdW5Vfu4aFpBxSW5kYEQg0ySAD8RUtsWODd+fNz81x26mXbH/J654ulrYyDQdJsuUfTDsP2R11p/VQGbvLo6qs0oO1RuC3nMuqTKb0bhJwzLVXu0Dr/1uzyR21Hkl4ItDKBphsk5YlwWlf+9ZWffdfjF/08rEEy/N3uGwD+kuezbzDxhdPsobvf1qa/O5uwO9t8NsApT7qNDD64aPY+Vq9CKt5VVOBB1/Ew5ztBqySuiVDIzj3ODvWoVG5XjewnALS5ysz4M4jOoun066HBjbM0bj+BuHxh/+1KwEWXXkwWgyROHYlaT2KQbNK4sBOAcryiNVs94l2VVAO7Db5Am5Z4bKB/YIu2tsTnielyz7GaF9pI2/OufG6EU4Y4+o2o+lCvzwmY9G96hXGC1Wd479eMelxJpnW1kuvyHqWigdsJ7bSZa/FC/2y833k3Ig5+UYVvZhySWt42fcxa1lN2wlK5TK5c+W7q+xjPd6zX9qh6t1LputK+l51XryNtvwfyOVcw1ACDRI0tOygXsiVo5/UTHp0+NLBVm5ZYrBHlGGh3jTWgfNHsGTGWxtFWRqvTUd5rttxR8q5yDdsflU8ZdMx/0BPAVCnIfzFpZ9E0PGoPYS6VbBUvSi2EqFgx1acE1g6y+nIupxXNLn/UdiTphUArE4jFIOlM650EWN6C+8X/iGKQlLfU12x5KxN9NiLU9WCcVD3L2ehdv615xzt2aYh2XnVLzwt1JxktYJCUB9qMngOju1GZ1e8EHMfAv3nTTiaDJC4diTrwiUES3SBRbygjOkH2Aw7HGGFU9x3b5sNXLutVxy1HPHHoRFR9aFSIZFp/GsCHfNKtWUfaXO9kt9H36vZN6W7TZ8Fm0yueAKpx8Isqf5wGibpXg2n2416dYxufLi4zXB6vKkdhlZ553L/StZbZ4wqk6G+Q0E1gexcQfTIEg2fbbe2AoKN6zW4ro9XpqO81U+6oeVfGxIZxvKp1U7n3oY7q1fXo6alLG+DFltnb51fHzSx/CB2SJEJg0hCIxSCpnO92nacMCioUxSCpUKWudPY8Bl0EYKuGpBkPUUI7029LPejdgK3acnK1klgwjYaDSdiOMmw6p6xhV3iqvJJp/VsA1Nl63/pWxw6Y+dyO9U/dMFnjkHjqsuk6ErWexCAZnUFSnjCkLt4BlFDe8Vzn9QPa62METlejs9fpD5qqE1H1oVE/lcxkv47hXR/XE0eAzGMyuQ8Msf1bvxgb5cw9Bsl49bv1GMVpkCTT2TsBOsadf50YU6dk90aJlDMV584zM2t3VCTXAAAFDUlEQVSHF/tytSjrvjrCWMZDA2dTe3sfQMk6ZX5cK2mfW3Fz7pl6XJrZVkar06N5r1lyjyrvkEeeq9yHHUGUbgDINwius34I+G8m7TQrn3tgvOqtUd8ivwuByUIgFoNkeFLRfQuIa1GHAVxkmcaIAXcUBkmZ7TGZ3JaDXDqeQJ8mYC8evrytLoaq+CYvEehBaFQoLM39MmplqG8Psa3uwUwfMUEgPrWY71VH0uo+YTvKsOmcmUU0SMqvJhd1fxSEMwA+GFS+6L8WwN+IaBUN0VI18O1/+unt222cO+CdE1V84HOjMgf9HhCh1tdL2Wh4BOXbTB2JKpcYJJtqZTT6WtVZIj6eCR8D8H4AWwJ4F8CrRHjYZiwvmoYKghhaN5ulE1H1oVHbOfqU7u3tEqvjPK7HhnbISjP3YKP3o/5eMUp0oBxr430ANgJYA8LTDNxXzBu9ft9sFr+o8sZlkCDB870OS5R+DbZpu1djZfnJmkzr6iL7Nzy/vciDA3sWb71CHX31j0XFdKvV16PuC1EylfscyFZHi9VuizpC9zYIT5GN22as15aqAJlhOan+faxtZbQ6Pdr3mtHGR5P3aPujznR2f41oITPUgqRyPPB/AKhjeq8BeITAK2b0P3VHvVAE3vpsRr2F1RFJJwRanUAkg6TVCyPyjY1AxeNPOWCl43nLMg0/BwVjy0zeFgJCoEaga3Huk2zbykV67akEMt0lisElSFuHQMCRrdsts+fE1pFSJBECQkAItAYBMUhaox5aQoquxbn92La9l/4ft0zD5fqwJYQVIYTAFCKQTGcL3iM8TNCDdiqmUNGnbFFGs3o/ZWFIwYSAEBACDQiIQTKFVaQzlTuMwJ9i4p2JsTMIO4Fwh5U3vupX7M60fh4BLn/3wMjLmlMYmRRNCIw7gQAnIBvbbW2nZsQeGfcCSYZlAmKQiCIIASEgBMITEIMkPKtJl9I3VgPwlpagPVcs6VHB2GrPkSd1b55o4z+NCMpFdGAh3/Mfk67wIrAQaEECuVxO+/0LA9u8qL3x1pz+OXOmJRILGXQZgM3c4spCQAtWXySRxCCJhEsSCwEh8B4nIAbJFFaAShA0Fa1eXVp1PqtBdH4b6KH2dzG0cZZ9oD0ch2Q/ZyIm3F3MGx7vM1MYmBRNCMRMYNhjj608ENZ73ippg7utWnp5o3QxSyufHwsBMUjGQk/eFQJC4L1GQAySKV7j5WNbZBcBTItSVAaebCftYL9Ac1G+I2mFgBDYRCCEQcJg7XirLzciHpBwnFwExCCZXPUl0goBITCxBMQgmVj+45L70enswTboJgC7hcjQJsKyoUE6a9UtPe+ESC9JhIAQCEmgnkFSjgdEfJaV7/1ByM9JshYmIAZJC1eOiCYEhEDLERCDpOWqJB6BDj001zZ7J7sTGo4FYz8e9qOuzq2r+ANvM7CaCA+xpvUVl+TUMS95hIAQaDKBw06/cIsZG6f/WsVVIWAWAzaAF8G4L5HQrrl7ae7JJmcpn5sgAmKQTBB4yVYICIFJSUAMkklZbSK0EBACQkAICAEhIASEgBCYGgTEIJka9SilEAJCQAgIASEgBISAEBACk5KAGCSTstpEaCEgBISAEBACQkAICAEhMDUIiEEyNepRSiEEhIAQEAJCQAgIASEgBCYlATFIJmW1idBCQAgIASEgBISAEBACQmBqEBCDZGrUo5RCCAgBISAEhIAQEAJCQAhMSgL/Cw3mfr7WwJhqAAAAAElFTkSuQmCC"/>
          <p:cNvSpPr>
            <a:spLocks noChangeAspect="1" noChangeArrowheads="1"/>
          </p:cNvSpPr>
          <p:nvPr/>
        </p:nvSpPr>
        <p:spPr bwMode="auto">
          <a:xfrm>
            <a:off x="155575" y="-242888"/>
            <a:ext cx="7658100" cy="514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de-AT"/>
          </a:p>
        </p:txBody>
      </p:sp>
      <p:sp>
        <p:nvSpPr>
          <p:cNvPr id="6" name="Inhaltsplatzhalter 2"/>
          <p:cNvSpPr>
            <a:spLocks noGrp="1"/>
          </p:cNvSpPr>
          <p:nvPr>
            <p:ph type="subTitle" idx="1"/>
          </p:nvPr>
        </p:nvSpPr>
        <p:spPr bwMode="auto">
          <a:xfrm>
            <a:off x="1371599" y="2546429"/>
            <a:ext cx="6400800" cy="3456304"/>
          </a:xfrm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rmAutofit fontScale="65000" lnSpcReduction="20000"/>
          </a:bodyPr>
          <a:lstStyle/>
          <a:p>
            <a:pPr marL="0" indent="0" algn="l">
              <a:lnSpc>
                <a:spcPct val="120000"/>
              </a:lnSpc>
              <a:buFont typeface="Arial"/>
              <a:buNone/>
              <a:defRPr/>
            </a:pPr>
            <a:r>
              <a:rPr lang="de-DE" sz="28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BNE zielt darauf ab, die eigenen Fähigkeiten zu stärken:</a:t>
            </a:r>
            <a:endParaRPr sz="2800" b="0" i="0" u="none" strike="noStrike" cap="none" spc="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0" indent="0" algn="l">
              <a:lnSpc>
                <a:spcPct val="120000"/>
              </a:lnSpc>
              <a:buFont typeface="Arial"/>
              <a:buNone/>
              <a:defRPr/>
            </a:pPr>
            <a:r>
              <a:rPr lang="de-DE" sz="2900" b="0" i="0" u="sng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➪Selbstwirksamkeit </a:t>
            </a:r>
            <a:r>
              <a:rPr sz="2900" dirty="0"/>
              <a:t>(</a:t>
            </a:r>
            <a:r>
              <a:rPr sz="2900" dirty="0" err="1"/>
              <a:t>im</a:t>
            </a:r>
            <a:r>
              <a:rPr sz="2900" dirty="0"/>
              <a:t> Sinne von </a:t>
            </a:r>
            <a:r>
              <a:rPr lang="de-DE" sz="2900" dirty="0"/>
              <a:t>NE</a:t>
            </a:r>
            <a:r>
              <a:rPr sz="2900" dirty="0"/>
              <a:t>)</a:t>
            </a:r>
            <a:endParaRPr lang="de-DE" sz="2900" b="0" i="0" u="sng" strike="noStrike" cap="none" spc="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algn="l">
              <a:lnSpc>
                <a:spcPct val="120000"/>
              </a:lnSpc>
              <a:defRPr/>
            </a:pPr>
            <a:r>
              <a:rPr lang="de-DE" sz="29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die "wahrgenommene Fähigkeit, ein Zielverhalten auszuführen." </a:t>
            </a:r>
            <a:br>
              <a:rPr lang="de-DE" sz="28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</a:br>
            <a:r>
              <a:rPr lang="de-DE" sz="16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(</a:t>
            </a:r>
            <a:r>
              <a:rPr lang="de-DE" sz="1600" b="0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Akça</a:t>
            </a:r>
            <a:r>
              <a:rPr lang="de-DE" sz="16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2019, S. 3)</a:t>
            </a:r>
            <a:endParaRPr sz="2800" b="0" i="0" u="sng" strike="noStrike" cap="none" spc="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0" indent="0" algn="l">
              <a:lnSpc>
                <a:spcPct val="120000"/>
              </a:lnSpc>
              <a:buFont typeface="Arial"/>
              <a:buNone/>
              <a:defRPr/>
            </a:pPr>
            <a:endParaRPr sz="2800" dirty="0"/>
          </a:p>
          <a:p>
            <a:pPr marL="0" indent="0" algn="l">
              <a:lnSpc>
                <a:spcPct val="120000"/>
              </a:lnSpc>
              <a:buFont typeface="Arial"/>
              <a:buNone/>
              <a:defRPr/>
            </a:pPr>
            <a:r>
              <a:rPr lang="de-DE" sz="2800" dirty="0"/>
              <a:t>die konstitutiv ist für:</a:t>
            </a:r>
          </a:p>
          <a:p>
            <a:pPr marL="0" indent="0" algn="l">
              <a:lnSpc>
                <a:spcPct val="120000"/>
              </a:lnSpc>
              <a:buFont typeface="Arial"/>
              <a:buNone/>
              <a:defRPr/>
            </a:pPr>
            <a:r>
              <a:rPr lang="de-DE" sz="2900" b="0" i="0" u="sng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➪Agency </a:t>
            </a:r>
            <a:r>
              <a:rPr lang="de-DE" sz="29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(im Sinne von </a:t>
            </a:r>
            <a:r>
              <a:rPr lang="de-DE" sz="2900" b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NE</a:t>
            </a:r>
            <a:r>
              <a:rPr lang="de-DE" sz="29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)</a:t>
            </a:r>
            <a:endParaRPr sz="2900" b="0" i="0" u="sng" strike="noStrike" cap="none" spc="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algn="l">
              <a:lnSpc>
                <a:spcPct val="120000"/>
              </a:lnSpc>
              <a:defRPr/>
            </a:pPr>
            <a:r>
              <a:rPr lang="de-DE" sz="29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die Fähigkeit, "das eigene Funktionieren und die eigenen Lebensumstände absichtlich zu beeinflussen" </a:t>
            </a:r>
            <a:br>
              <a:rPr lang="de-DE" sz="28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</a:br>
            <a:r>
              <a:rPr lang="de-DE" sz="16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(Bandura 2006, S. 164)</a:t>
            </a:r>
            <a:endParaRPr sz="1600" u="none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Allgemeine BNE-Ziele: Selbstwirksamkeit</a:t>
            </a:r>
            <a:endParaRPr lang="de-AT"/>
          </a:p>
        </p:txBody>
      </p:sp>
      <p:sp>
        <p:nvSpPr>
          <p:cNvPr id="5" name="AutoShape 2" descr="data:image/png;base64,iVBORw0KGgoAAAANSUhEUgAAAyQAAAA3CAYAAAD9oI6sAAAAAXNSR0IArs4c6QAAIABJREFUeF7tnXucHGWV93+neibJJITLS5AAAgZdlvByJ7pcVFBZEKYHQQmCkO4OICu+AnITBbqmpwbk4gUEVhQx6Zpw0ywC6epEXBBeVFhQdGWFoLACK/erIWGSzEzX2c/T092pqqnqrprpmukZTn0++SPTT9Vznu9znst5LucQ5BECQkAICAEhIASEgBAQAkJACEwQAZqgfCVbISAEhIAQEAJCQAgIASEgBIQAxCARJRACQkAICAEhIASEgBAQAkJgwgiIQTJh6CVjISAEhIAQEAJCQAgIASEgBMQgER0QAkJACAgBISAEhIAQEAJCYMIIiEEyYeglYyEgBISAEBACQkAICAEhIATEIBEdEAJCQAgIASEgBISAEBACQmDCCIhBMmHoJWMhIASEgBAQAkJACAgBISAExCARHRACQkAICAEhIASEgBAQAkJgwgiIQTJh6CVjISAEhIAQEAJCQAgIASEgBMQgER0QAkJACAgBISAEhIAQEAJCYMIIiEEyYeglYyEgBISAEBACQkAICAEhIATEIBEdEAJCQAgIASEgBISAEBACQmDCCIhBMmHoJWMhIASEgBAQAkJACAgBISAExCCJSQeSqexXQHSd6/OEn1h544SYsmz5zx6Vye6psXYWwIcA2B7AdADvAngVhPOtvFFo+UK8xwUUvX6PK4AUXwh4CEifICohBIRAMwiIQdIMij7fkE7aDaUzoy/UGLcw0O6HnJi/WOjrvSmm6pDPNomA6HWTQMpnhMAUISB9whSpSCmGEJhgApEMkq6MfgUzLvSTmYHfFE3joyHLQ11p/UUGtvP9FvGJxXzv7SG/1ZLJpJPeVC2HnX7hFjM2Tv8bgNlBlSUGydjVOJnWrwfw/8b+JfcXbJs+vHJZz+/UX0Wvm013Yr6XTOuLASyp5P6uZRqbTYwk4XKtN/aE+4InFaHHyhu5Ub0rL7kISJ8gCiEEhEAzCDTNIAFg26TtsDKfe6WRYMlU9kAQPRSUjsUgaYRwUv3emcmeQEy3eYTeQKSdODTIvyxp75ZmtGvaiiVXrZ1UBWsxYcUgabEKaWFxkulsAaCkGCQtXEmTRDQxSCZJRYmYQqDFCTTTIAGIz7DyvT9oVOZkuvtKgL82lQ2SRgzeS78n09lLAOp1lplBPy2aPZ9/L3GIu6xikMRNeGp8f+HC3GbrZ9qvA5ghBsnUqFMphRAQAkJgshNoqkHCwL8XTePwRlCSKf0pEP5RDJJGpKbG751p/VICLnYbJLi6aBrnTo0StkYpxCBpjXpodSm60tnjGfQTh5xyZKvVK03kEwJCQAhMcQLNMEheAPB+xYmAQXtwYNvirVe8HcStc9El80nTnnT8/iKAHVyT1SlwZGuK602k4vkZJAC+Y5nG+ZE+JInHRKAzlT2ZiJZ5PrLRMo3qSnnD78vxjIaIWj5BMt19G8BOb3+T0yBh/NHqM/ZpeeAioBAQAkJACDQkMHaDhPATMBxHbzhtmb19gQZJKnsREV1W/Z2Yf8ZEn41qkByTyW1ZskvHMdGnAewFYA4BmzHwFoDXwfQoa/zzV6a9ctdjN9446CdPMp29E6BjXHmHOEqk8h7i8pGHNo/cHy/me3+l/hZ24pZMdV8O4q+7v0OfK+Z7fqb+1rkotwdpfDbAn6wYfhsA/A2gok10dZg7O+o7XZncbjbbpwM4goYNSE19hxj3ljT+0cp8739V5L4PRCqv2qMlaIcVS3peaqhNjgRdmWyGmZaGfad6qb0ej6NOvXjnxFDiWwwcBmAmCA9YeUPVv+/TDB2pfrhRPSVT+rEg/jJACwiYxcqVMeN+Ir6yYPY+4RQweUp2b5ToAgAfqdRpPwFPgHBTIW94DYawCBumi80gAd1umT0nKgGOTnXvVSI+i4BPOPT1f4hQpLahq1fc9M1XGwpaSdC1OLefbdsnE3AwgHkEbMnAGgJeZtD9tm3funJZ7yNhv6fSNUsnRqOnXSndYELWJW+ISfXRp120rT3Y9vLwmo+jXTLvt6Kv9w9hyp9M698GcF6YtKjjnrxZ/ELJ4epPfByqhGDXKJ/kou6doLHq+zZ3pq3nZKPr9NxM3mj/Semk6/tE37XyPTXG/jrC5xTzvdeo9zoX6UdoGp3M4H+quEFX49RzAN/RzkM33Nl3+ZuN5K/+3oy2MhqdVvmHHev8yjJWuRv1y80aP8t92ymX/KM9pJ0AKo8/qu7nABhQbusJ9B/M/LMFu2h353I5ezzrLWxekk4ItDqBsRskwFcAKO8+5YcJdxfzhmuS74SQTOuPAvhw9W8EvoBB33KmaXCpnbrS2fMYdBGArUIAfpaACwqmcYc3rc/RBZVkzbrntTkPPJAbCvq238SOgeeKprGLQhClk/a7X1EdDDsz+pnEuBpAIkCWNTa0o1eauQfrcejMZL9KTFcCmBaQzga42zJ7L02m9dUAdnOm2zB945b33njlmhCsa0lGbZD43TchPnWaPXT3ILWrydeOtUwYf7b6DJesld+apiPVvOrVUzKl3wjCFwP4bLShHV6tI8UFTDcGuT8G6PYF8+ikKINa2HqJyyAh0M0Fs2dRV1o/hwHVloP09e82tM800tfyBHwgsQRERzUuG/WVhnDmqlt63mmQtqk64XsvqoGeHpPJfWCI7b96DYs20ubdlc89FyR/QFv6k2UaezbmM5yiCQZJU/mFlbuaztfLVhMMEvX9AL5vt9vabncuy73mlTXgDuTjpc3f/siq667bWJM5rV/MwKWe9y8fsPsvm6Z13O5wKuCH4yUNfPwKs/c39Vg1s62MRqejjHXOcjRL7vEYP8t3rjr4eyBO1+nbqsVbbduUqnolDKq7ZpU/ajuS9EKglQmM2SDRmPdjokccE6z1NF2bU7gx1z+iI09dvAMoody/VvN9hoi7mekWZ9ogg+TQTG7GZmzfDOBzUaEScEnBNGo7M+r9hQvP6Vg/c7YacFwuL5nxyWKfcX9QHsl0djlAx7lkBi4rmsYltQlsyMCIXens+V6DDMznEdHLDNwaopzvaAmaH7SDkcxkvwSmG0J8B8zIaITLve6Y15HW8UA+p3ZmQj+jNkgy+gVgXOXRh3M0m3ZhwpkuAXwMkmbryKbJhX89lX8n+k4DMG+18+Cug2jbFURqBy1owj78OfAFBbNXrWg39YnRILmRwcooVm2z0VNXXyu7YA8HuQQP+PivOvrXHrF8+dXr/X6PQyeSo9TTzrT+CwL+2SknAecWTEMtPPg+fv0NCF+z8oZrIace+LEYJHHwa6Qk3t/jNEhUXn675WC61errOckpy3BwV/q9Z3d8A9vah4vLcmrXpPb49e3EuI6Jt/OOHwE8/q4l7ANWLLn0z36/N7utjFano+6QNFPuuMfPrhNzc3ia/QsA+0bQWTVWJi3TuG886i2CXJJUCLQ0gTEbJGxre2qafS0PH9EoPwQc57sjkcp+mYn+dRMRup7Ifsx7tCfIIOlKd/+QwerYkfN5G8w6YN/Zsb799Y2zh+bZtnYGGGd5VyKZcHwxbyx3Dxrdyxh8suuLnq13529Hnnnm9MQ7W73hNWKItPmFfO6patqwnXQypZ8NQnkLfxM/uoZRXo0JswMEJvp+Md8zIv7E0ad0b2+X+Ony8Sb38wyIzh4ovfv/Z2GzWYNknwjCNytR02d50788/ZVpQcfewmh3lDskfjzAdAWIVfnccUx8DJI4dESV0Vcu0PUAq3gOilndh8BnMygFYP9GaQG89fL0V+aOhblfHnEZJADU0bxjAWwZomyB+rr/6ae3b7dxrop3oo5gOp872NZyMzfgL/2z8X4q2coZgkff6VrL7DnbL/84dGK0ehqwK/sryzQ+7if7oYfm2jbb2Vb9zRaO320tQTtGPUap3q9MsNRxU+dT9w5JHPzC6IkzTdwGybGLcu8b1MrHsLZxy0ZHWGaPmpCqh5JpXbmrP8CZRrXtgtl7rbdMXensWQz6nufvqj/+BzD+CMJ5Hf1rH3pneseW7YnEooonQvcuNuEev2OpcbSV0ep02LFOcWi23HGOn+X6TmWtETu1jIcAPn+dlvjDZvbg1kBCjeHqCK7zedsmbXfvkepmlz9qO5L0QqCVCYzZICFN25/Z/pRrVdtnZUlBGLE6SNRJzNsx4IrQ7WeQdKZyhxHZ/+6B2Y8EH2Qt6f2jF7Lfag+AN2m6tpNz96YrpR/JhJWe9/9imYavF7BkpvsoMBc96R+zTGOB829hO2nfdIDaXVJGxB9A2rkd76555N1ZW2yhcek0gHoq9z+c2b1hmcb7qsfFqj8ErIq+VRqivVfd0qOcEdSerkzuGGb7Tj9lXfe81l7vCFsjBY9ikFSOqXkHd3V/ZXuA7yXCRUOz//649uasmVp7+/bO+xlx6YgqX0A9qRX5Dib8kOxSr9Y2+E7JnpEJOGanjrypSaW6/3PaOqIHN7d5V5tYTeb38zIkTftUYWnul43YRvk9RoOkzGHM+uq7m8f3Wmav8txXPgpZfbrS+vcZOMPxpyGtpM1fcXPuGWe6uHRitHq6cGFu2vqZtnLkoc6fVx+7pA3OXbX0cq+hgGQmdyjYdu3WhvVm6KcbUQ2SuPhF0VuVNm6DZDgP3z7wrx39a/dQu2+daf0MAr7vkn3YYDjSq591+gylyM9hcGA/r/OXrrR+qncsVN+xSdt3ZT73n67xJY62MnxEOHLfG3asKzNpstyxjp+p3HEg27WACeCvA3b/Xr9Y9u13XfWR0vtAWOT8G4FuLJg9/xJ3vUVtS5JeCLQqgTEbJCqKc3sb9Zds23lxd01Hv/a+5ctz6sJX+SlfhmT7NcfRrv51pG092y6dzEQ/cgLyNUh8jjoAdJVl9vhGjl+4cGFiw8z5f2bgg65OgvmLhb7emgFUWYFUF0adEwRoJe0fvJOb4UHG574A46tWn+FaCQvbSQd0qCqrJzr6tQOWL8+tc8rflem+jJnV/RnXwwntg8UlOXU+vfYk0/r/uO5clEdNMopmT7efQibT2fsBOtT723gaJHV4PPzy9FcOqbdr4Hccphk6Um9yAeBOyzRcThmS6e7vAax26FyP8kIH8L5OI0pdqiWNnxlxp4T5PKuv97vN7DhiNEiapa9/Ka8euxqs9gkrn3vAy+GoTG6uxrY6/llzLOGn23HpxBj19LsEnOMqJnBawTR+7C1nMqVf5V19JUJqtM4PIhskMfW7UfW6mZHa615Yz+h5Zqjd6dpDhCsHhoa+155oU/frnDtVbwyWhva65+ZvqvFjxBOkI+pobLHPML0v5HI57XfP2up41oc8PcelltnjcoaQTOtNbyuj1emwY125H22y3DGPn2o37EBPPX3FMg3HKY/hX49MX/LBBDTXYgiADQN2/xyn8dLs8kdtR5JeCLQygaYYJOoCVzKtq45012phiXFUoc9YVf1/Mq2rs7jOM+Z3WKZxXFcqe1ojg+TY1De2HqR2tXro8TJDe6/o63k8CLDvYA4UC6ZRjVBcftVntVVl5HeuW23Zq9X6uY48S+22tr338mPYTjpw0LLx6eIy4x5v2YI87oDcE7euRZfMY01zGSjlbyV4H78dJfVTZzp7OoF+6M2zJQwST/m8MsatI0H1ZBPvVfVQVpXp6FR2X5vK58y9zy2WabiPBw6fX78HIHf8njrHBkfbocRpkHA8+rp+3fPa5kG7c11p/bcMOHcmH7dMY+8qnzh1InAi1EBPlWyfWZzb3bOAo/qbEf3ScJvUnyBgd0edrxuw++d6V2jD6kQUgyROfmHlraYbL4PkyJO6N0+0lb1u7eSQUTk4eRjAx5xyE2nHFvK5u4LHn+xXQHSd5/cRk1Tn78lM93fA7IrPRMD9BdOoeT4M6NvH1FaUDKPV6bBjXRxyxzV+Hrn4G9sk7PYRDg3sttIHVv74suf96jyZ1tV4q45Zr2VgLQHvIMFfqo63cZQ/ajuS9EKglQk00yBRdxC+samwdJNl9tQ8D3kvZhLwhYJp3BbGIElm9C4wVng79gXztFn1vBF1ZrInENNtnvfetEzDtRuSXNT9UWhcdtdbe5h/afX1fso1WKSyB4JIrZo4n1WWaYzwBhS2kw7oUH2PYFUzTaZ1deRje5cUhKOtvFGopfFhplboZ/Sv7li+fHnJTymPyuT20dge4Ua0BQyStxfM0+bUq+vYdcTPSQHwkmUarhg6imvlntEIJwBBK9td6e6rGfxV12THZ7t/rB1JjAbJ2PV15IKFKu7TlmnUFjm85e9M67cSUHY3XHmGOvq1WdWd2Th1IqDdNtTTWvtM6b8B4SCH7Bu1xIZtViy5am31bxWvXM+6y019ltnjWsGPohdRDJI4+UWRWaUdL4NE5dWZ0j9BBHUhOXh8ZPzI6jO89xldxQrQkRHHe50vdab0NBHyHj6vWaaxraP/9y7ujbmtqA+MVqdDj3VxtHH/fnnM/VFXSv8ME7zG5hrLNELdk/PTb59F2abUW9S2JOmFQKsSaJpB0pnO7k8gdSG1+ry2YJ62nZpE+lwErw2+YQySijtR7/GVwHsemwZ9XwMCpSHawuMmVO18KLebtVUxNXkfGqI5znR+gyIRn1TI947whhW6k/bvUO+zTEP5Ovd9kmldrb67vH54V+u6Uvq/MOEHrg8wnrf6jA8EfbeyOjjCvW8LGCS/tkzDtTrpLUPcOhIwWD9smYZzUlkTK5nW1VE712V3DfxRPzeevu42gR8XTeO0ZnYcMRokY9bXZCp7bghvZQ1xEHiP6pG4OHUiQB8a6qljUqmcISxxFojAny+YvT+t/q1rhBMQgFn752Jf7t6GIAISRDFI4uQXVf7xNEjKk/OMfg0Yvk4SlKE8YPfv22iXyl9H+N8ss3dhnb5dLYJ565ct01Ce+aou5ZveVuoYJA11OsJY13S5A9rhmPujiqt8r+e71ZZpOHcrI6lxHH1cJAEksRBocQJNM0iGOzT9ORB2rpa5OgHrSuWSTHZt9d55PCGMQZJMd/cCXHOpW/l+3ZUmlabionHEkS6/bVc/3/Jer1zJlP4UCM7L7utouratv4tjn+16n4Bjfh0qAcsLpnF84KCV0R8A4xDXZMZzfMDXhSPwZNE0/m/QdytnmEfsnky8QcJ3WWav8uIU+MStIwEDX/nYoZ9QybT+CoDaqqZKQ7a9S2HZpZ4Vb8Bv8ONJZJA0Q18DHB9E7j6ZeFNw0hj7jYDJZkM9rRbo8EXnz5qmzVR3D2qe4xi4rWgaX6gZLals0ePh58UF87SdxhKjJopBEnebilK543Gp3SlP2dWxbf+np78vJ7FJO3JlPvfzRvIH9BlLLdM4Jejdrkz3Acysjoe5Hi2xYfPq7lkcbSXYIAnR94Z0cR+H3HGNn35BTAn4XcE0ajHUGtW/9/c4yh9VBkkvBFqZQFMNks607rqsyZXYHJ1p/SYCTnWAOMUyjXIU7zAGiW+EY+APlmmM8E7khF2JiO3yTqJ+T2ilne5eepm6EFt7/NNuOh5RjtJa0mpufYdfDD4+EWHVaOQ54zqRkssDRxiDJJ39GlAOhuh8nrBMY48ghVSOANbPnD8iIOSEGyQNeAzrkU8U7CbqSNj6rLL1M0iCAuBNdoOkXmTvsPoaUH/R+06iTivfU/aaF6dORNUHv4L4uNN9p6Nf20YdOavESFKRupX3ssoT7MQjLKgoBkmc/MLKW0033gZJxWmCukviOt6r5GkU/LfWB/hN1JmWWH09zrHQhaJzce4gsu0RwRA7+rXZVQcncbSVcjsNaVh46y7se3HIHTZv11gfYvwMcB7ze8s0wrht91XvOMoftR1JeiHQygSaapAcnc4ebIN+XRs+CY8U8sYBnjsPQ4Nt2rb3/Dj31vCkofGl9oDt02cs03B75PGQ9spTk2u6Nst3VyOtPwlgvuMzry+Yp81VK5KdKf1CIlzhzEIjHL4ib3hdEZeThO0ow6aL2qH6uaisRJOfF6SQh51+4RYzNk7/u/f3yWCQxK0jUetJDJJNWhTGgA44HhQpGrlXb+PUiaj64GuQZLIfZqZHnb9VV9/93Is7j6ONdlCJYpDEyS+q/ONskFAyo68C44ggOSnAK5qrn/aZ4DPop0Wz5/NB302muw8H2OvMxK4c2Sq/FkdbiTJmjdogSevnMOA9ej2mNj6adhiuP/IJhAs0PCZeT6/jqreobUnSC4FWJdBUg0RtGXSl9RcdUZZLrGkfd6/4lOMK1CIVhzFIvEe+KjAHOvpXzwy6oF3uYNPZFEAu94oEvFwwDfeF8MoH/c7yg/kgq6/34UpALKcLwJcWzNN2DDo+EbajDJsuskGS6f4sMd/hUbyBBfO0jiCZg7xDTQaDJG4diVpPYpBENUiyxzPoJx59fb0SX2dU/WecOhFVH4InoLqKoVQLBFmNXZBM69d7gj+OaXW2mn8UgyROflErdDwNEv8gqCMkXssJbR+vq/VGBgmA31qm8ZGg8gd4OvybZRq1+40BwTXH1FbGxyBpfhsfTTsMY5B0ZvSFxKjd56rUV79lGg2D4AbVbVz1FrUtSXoh0KoEmm2Q+LnQVd5Kat6qGPhy0TRuqA2QYXZIvvD1rah9mopWrDlBqhgoyuVwYOee6f5XYv6y6/c6x3/8fIkT0TepbfBae7BNuft15v8dyzTOD5xohNz+jq1DXXTJfNI0tePjevzc1FYTtKzb3xBHtjpj1pGo9SQGSTSDRMVjgcZed5qsJTZs4fQ8FaUjjVMnoupDcB81IhjdKwvmaTv89ln7vwmoOaBg4nOK+d5ropTfL20UgyROflHLMV4GSeXeodq1muGQ8SkGrvUGRWTgNzP7Vx8StCgWcIdkfUf/2q1VoEXf+hkZ8FN5Mlhp9fV2VtPH0VbGwyCJQ+7RtMMwBslnFl+8Y8lOqDhe7ukDafML+Zzn6PZwkq60bjHKdzuVQ5PhfwzD6jPKAYfjKH/UdiTphUArE2i6QZJM635eQqoMbJu0HVbmc+rC73AjDmGQlBtzRv+5dwudQNcUzB5XgLHqdytnsJVfcGfMEDT0HZ/WHwHgXMF6HITrwbjRWZF+0XOdv4ftKMOmc307xBnYyn0QdWl2G+e7BO4umL2Gn1L6ddQq3WTYIYlbR6LWkxgkmzQszARgeEI0wmkE/IKkqrSViOfKQYBywvAKwK8y6OmiabhiOMTVb0TVh6BBoDLpV4sdtQmwCtznic001G5rO3hjHY1mYKnEFlGLO67urKN/9TS/iXVc/KLKPh4GifIG2fbOViq2zZ4O+WwN/HHlHS+Z1pX3K5creGa+uNjXq1zej3gCDJI6Ol2+w6d0ekdPn31Bwez9tnt8iaGthFxE8xY0SltodhuPkndV7gj9kXJqUItrpN5nxteLfYb3bma1P1Kx0jZ38fHE/Wp2+aO2I0kvBFqZQNMNkkrkc2VwbO1T8BEuBMMbJLlDwfb9nm9u0Jj+yS84YjKtqw78PE/61QvmaXvUjWeR0s8GwbsSqS7G7+P4VsNzr2E7yrDpXINRCIOkMsG7EYRaLJjKN94cLA3t6Y0u3Ol/xKv8yuQxSOLTkaj1JAbJJo0NOwHwu/cE4KkBu3+B18VqMpP9EphqO63l3BjfsvqMr7nbSjw6EVUf6g0CybSuAsaq2BLVR11m39R/elbIxzKgVLx7qdVb1xO0c5rMxMMvahnGwyDxd/VL11tmz5lK3s5TcrtQyVYX3WdW5Vfu4aFpBxSW5kYEQg0ySAD8RUtsWODd+fNz81x26mXbH/J654ulrYyDQdJsuUfTDsP2R11p/VQGbvLo6qs0oO1RuC3nMuqTKb0bhJwzLVXu0Dr/1uzyR21Hkl4ItDKBphsk5YlwWlf+9ZWffdfjF/08rEEy/N3uGwD+kuezbzDxhdPsobvf1qa/O5uwO9t8NsApT7qNDD64aPY+Vq9CKt5VVOBB1/Ew5ztBqySuiVDIzj3ODvWoVG5XjewnALS5ysz4M4jOoun066HBjbM0bj+BuHxh/+1KwEWXXkwWgyROHYlaT2KQbNK4sBOAcryiNVs94l2VVAO7Db5Am5Z4bKB/YIu2tsTnielyz7GaF9pI2/OufG6EU4Y4+o2o+lCvzwmY9G96hXGC1Wd479eMelxJpnW1kuvyHqWigdsJ7bSZa/FC/2y833k3Ig5+UYVvZhySWt42fcxa1lN2wlK5TK5c+W7q+xjPd6zX9qh6t1LputK+l51XryNtvwfyOVcw1ACDRI0tOygXsiVo5/UTHp0+NLBVm5ZYrBHlGGh3jTWgfNHsGTGWxtFWRqvTUd5rttxR8q5yDdsflU8ZdMx/0BPAVCnIfzFpZ9E0PGoPYS6VbBUvSi2EqFgx1acE1g6y+nIupxXNLn/UdiTphUArE4jFIOlM650EWN6C+8X/iGKQlLfU12x5KxN9NiLU9WCcVD3L2ehdv615xzt2aYh2XnVLzwt1JxktYJCUB9qMngOju1GZ1e8EHMfAv3nTTiaDJC4diTrwiUES3SBRbygjOkH2Aw7HGGFU9x3b5sNXLutVxy1HPHHoRFR9aFSIZFp/GsCHfNKtWUfaXO9kt9H36vZN6W7TZ8Fm0yueAKpx8Isqf5wGibpXg2n2416dYxufLi4zXB6vKkdhlZ553L/StZbZ4wqk6G+Q0E1gexcQfTIEg2fbbe2AoKN6zW4ro9XpqO81U+6oeVfGxIZxvKp1U7n3oY7q1fXo6alLG+DFltnb51fHzSx/CB2SJEJg0hCIxSCpnO92nacMCioUxSCpUKWudPY8Bl0EYKuGpBkPUUI7029LPejdgK3acnK1klgwjYaDSdiOMmw6p6xhV3iqvJJp/VsA1Nl63/pWxw6Y+dyO9U/dMFnjkHjqsuk6ErWexCAZnUFSnjCkLt4BlFDe8Vzn9QPa62METlejs9fpD5qqE1H1oVE/lcxkv47hXR/XE0eAzGMyuQ8Msf1bvxgb5cw9Bsl49bv1GMVpkCTT2TsBOsadf50YU6dk90aJlDMV584zM2t3VCTXAAAFDUlEQVSHF/tytSjrvjrCWMZDA2dTe3sfQMk6ZX5cK2mfW3Fz7pl6XJrZVkar06N5r1lyjyrvkEeeq9yHHUGUbgDINwius34I+G8m7TQrn3tgvOqtUd8ivwuByUIgFoNkeFLRfQuIa1GHAVxkmcaIAXcUBkmZ7TGZ3JaDXDqeQJ8mYC8evrytLoaq+CYvEehBaFQoLM39MmplqG8Psa3uwUwfMUEgPrWY71VH0uo+YTvKsOmcmUU0SMqvJhd1fxSEMwA+GFS+6L8WwN+IaBUN0VI18O1/+unt222cO+CdE1V84HOjMgf9HhCh1tdL2Wh4BOXbTB2JKpcYJJtqZTT6WtVZIj6eCR8D8H4AWwJ4F8CrRHjYZiwvmoYKghhaN5ulE1H1oVHbOfqU7u3tEqvjPK7HhnbISjP3YKP3o/5eMUp0oBxr430ANgJYA8LTDNxXzBu9ft9sFr+o8sZlkCDB870OS5R+DbZpu1djZfnJmkzr6iL7Nzy/vciDA3sWb71CHX31j0XFdKvV16PuC1EylfscyFZHi9VuizpC9zYIT5GN22as15aqAJlhOan+faxtZbQ6Pdr3mtHGR5P3aPujznR2f41oITPUgqRyPPB/AKhjeq8BeITAK2b0P3VHvVAE3vpsRr2F1RFJJwRanUAkg6TVCyPyjY1AxeNPOWCl43nLMg0/BwVjy0zeFgJCoEaga3Huk2zbykV67akEMt0lisElSFuHQMCRrdsts+fE1pFSJBECQkAItAYBMUhaox5aQoquxbn92La9l/4ft0zD5fqwJYQVIYTAFCKQTGcL3iM8TNCDdiqmUNGnbFFGs3o/ZWFIwYSAEBACDQiIQTKFVaQzlTuMwJ9i4p2JsTMIO4Fwh5U3vupX7M60fh4BLn/3wMjLmlMYmRRNCIw7gQAnIBvbbW2nZsQeGfcCSYZlAmKQiCIIASEgBMITEIMkPKtJl9I3VgPwlpagPVcs6VHB2GrPkSd1b55o4z+NCMpFdGAh3/Mfk67wIrAQaEECuVxO+/0LA9u8qL3x1pz+OXOmJRILGXQZgM3c4spCQAtWXySRxCCJhEsSCwEh8B4nIAbJFFaAShA0Fa1eXVp1PqtBdH4b6KH2dzG0cZZ9oD0ch2Q/ZyIm3F3MGx7vM1MYmBRNCMRMYNhjj608ENZ73ippg7utWnp5o3QxSyufHwsBMUjGQk/eFQJC4L1GQAySKV7j5WNbZBcBTItSVAaebCftYL9Ac1G+I2mFgBDYRCCEQcJg7XirLzciHpBwnFwExCCZXPUl0goBITCxBMQgmVj+45L70enswTboJgC7hcjQJsKyoUE6a9UtPe+ESC9JhIAQCEmgnkFSjgdEfJaV7/1ByM9JshYmIAZJC1eOiCYEhEDLERCDpOWqJB6BDj001zZ7J7sTGo4FYz8e9qOuzq2r+ANvM7CaCA+xpvUVl+TUMS95hIAQaDKBw06/cIsZG6f/WsVVIWAWAzaAF8G4L5HQrrl7ae7JJmcpn5sgAmKQTBB4yVYICIFJSUAMkklZbSK0EBACQkAICAEhIASEgBCYGgTEIJka9SilEAJCQAgIASEgBISAEBACk5KAGCSTstpEaCEgBISAEBACQkAICAEhMDUIiEEyNepRSiEEhIAQEAJCQAgIASEgBCYlATFIJmW1idBCQAgIASEgBISAEBACQmBqEBCDZGrUo5RCCAgBISAEhIAQEAJCQAhMSgL/Cw3mfr7WwJhqAAAAAElFTkSuQmCC"/>
          <p:cNvSpPr>
            <a:spLocks noChangeAspect="1" noChangeArrowheads="1"/>
          </p:cNvSpPr>
          <p:nvPr/>
        </p:nvSpPr>
        <p:spPr bwMode="auto">
          <a:xfrm>
            <a:off x="155575" y="-242888"/>
            <a:ext cx="7658100" cy="514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de-AT"/>
          </a:p>
        </p:txBody>
      </p:sp>
      <p:pic>
        <p:nvPicPr>
          <p:cNvPr id="6" name="Grafik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51520" y="2493634"/>
            <a:ext cx="4143484" cy="2760596"/>
          </a:xfrm>
          <a:prstGeom prst="rect">
            <a:avLst/>
          </a:prstGeom>
        </p:spPr>
      </p:pic>
      <p:pic>
        <p:nvPicPr>
          <p:cNvPr id="7" name="Grafik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557690" y="2613793"/>
            <a:ext cx="4480498" cy="2520280"/>
          </a:xfrm>
          <a:prstGeom prst="rect">
            <a:avLst/>
          </a:prstGeom>
        </p:spPr>
      </p:pic>
      <p:sp>
        <p:nvSpPr>
          <p:cNvPr id="8" name="Textfeld 6"/>
          <p:cNvSpPr txBox="1"/>
          <p:nvPr/>
        </p:nvSpPr>
        <p:spPr bwMode="auto">
          <a:xfrm>
            <a:off x="2627784" y="5134073"/>
            <a:ext cx="6265333" cy="73155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algn="ctr">
              <a:defRPr/>
            </a:pPr>
            <a:r>
              <a:rPr lang="de-DE" sz="9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Gugerell, CC0, über Wikimedia Commons</a:t>
            </a:r>
            <a:endParaRPr sz="1100"/>
          </a:p>
        </p:txBody>
      </p:sp>
      <p:sp>
        <p:nvSpPr>
          <p:cNvPr id="9" name="Textfeld 7"/>
          <p:cNvSpPr txBox="1"/>
          <p:nvPr/>
        </p:nvSpPr>
        <p:spPr bwMode="auto">
          <a:xfrm>
            <a:off x="0" y="5268714"/>
            <a:ext cx="4427984" cy="73155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algn="ctr">
              <a:defRPr/>
            </a:pPr>
            <a:r>
              <a:rPr lang="de-DE" sz="9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FridaysForFuture Deutschland, CC BY 2.0 &lt;https://creativecommons.org/licenses/by/2.0&gt;, über Wikimedia Commons</a:t>
            </a:r>
            <a:endParaRPr sz="11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 bwMode="auto">
          <a:xfrm>
            <a:off x="457200" y="591661"/>
            <a:ext cx="8229600" cy="6477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/>
              <a:t>Allgemeine BNE-Ziele: Selbstwirksamkeit</a:t>
            </a:r>
            <a:endParaRPr lang="en-US" b="0"/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 bwMode="auto">
          <a:xfrm>
            <a:off x="457200" y="1388962"/>
            <a:ext cx="8229600" cy="473720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en-US" sz="2400"/>
          </a:p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A0B051"/>
              </a:buClr>
              <a:buNone/>
              <a:defRPr/>
            </a:pPr>
            <a:endParaRPr lang="de-DE" sz="2400"/>
          </a:p>
          <a:p>
            <a:pPr>
              <a:buFont typeface="Arial"/>
              <a:buChar char="•"/>
              <a:defRPr/>
            </a:pPr>
            <a:endParaRPr lang="en-US" sz="2400"/>
          </a:p>
        </p:txBody>
      </p:sp>
      <p:sp>
        <p:nvSpPr>
          <p:cNvPr id="6" name="Marcador de pie de página 3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8"/>
            <a:ext cx="2647951" cy="365125"/>
          </a:xfrm>
        </p:spPr>
        <p:txBody>
          <a:bodyPr/>
          <a:lstStyle/>
          <a:p>
            <a:pPr algn="r">
              <a:defRPr/>
            </a:pPr>
            <a:r>
              <a:rPr lang="es-ES">
                <a:solidFill>
                  <a:srgbClr val="CC023B"/>
                </a:solidFill>
              </a:rPr>
              <a:t>Stoffkreisläufe in der Biologie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7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</a:t>
            </a:r>
            <a:fld id="{9DD0088F-7E4A-9C4B-9ED2-72FAF1293163}" type="slidenum">
              <a:rPr lang="es-ES_tradnl"/>
              <a:t>34</a:t>
            </a:fld>
            <a:endParaRPr lang="es-ES_tradnl"/>
          </a:p>
        </p:txBody>
      </p:sp>
      <p:sp>
        <p:nvSpPr>
          <p:cNvPr id="8" name="Inhaltsplatzhalter 2"/>
          <p:cNvSpPr txBox="1"/>
          <p:nvPr/>
        </p:nvSpPr>
        <p:spPr bwMode="auto">
          <a:xfrm>
            <a:off x="287882" y="1385413"/>
            <a:ext cx="7851303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>
              <a:spcBef>
                <a:spcPts val="0"/>
              </a:spcBef>
              <a:buClr>
                <a:srgbClr val="BE002D"/>
              </a:buClr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1pPr>
            <a:lvl2pPr marL="742950" indent="-285750" algn="l" defTabSz="457200">
              <a:spcBef>
                <a:spcPts val="0"/>
              </a:spcBef>
              <a:buClr>
                <a:srgbClr val="B4CB4D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2pPr>
            <a:lvl3pPr marL="1143000" indent="-228600" algn="l" defTabSz="457200">
              <a:spcBef>
                <a:spcPts val="0"/>
              </a:spcBef>
              <a:buClr>
                <a:srgbClr val="001470"/>
              </a:buClr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3pPr>
            <a:lvl4pPr marL="1600200" indent="-228600" algn="l" defTabSz="457200">
              <a:spcBef>
                <a:spcPts val="0"/>
              </a:spcBef>
              <a:buSzPct val="75000"/>
              <a:buFont typeface="Wingdings"/>
              <a:buChar char="§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4pPr>
            <a:lvl5pPr marL="2057400" indent="-228600" algn="l" defTabSz="457200">
              <a:spcBef>
                <a:spcPts val="0"/>
              </a:spcBef>
              <a:buSzPct val="80000"/>
              <a:buFont typeface="Lucida Grande"/>
              <a:buChar char="-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5pPr>
            <a:lvl6pPr marL="25146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r>
              <a:rPr lang="en-US" sz="1900" u="sng">
                <a:latin typeface="Arial"/>
                <a:ea typeface="Arial"/>
                <a:cs typeface="Arial"/>
              </a:rPr>
              <a:t>➪Selbstwirksamkeit </a:t>
            </a:r>
            <a:r>
              <a:rPr lang="en-US" sz="1600">
                <a:latin typeface="Arial"/>
                <a:ea typeface="Arial"/>
                <a:cs typeface="Arial"/>
              </a:rPr>
              <a:t>(Akça 2019, S. 11)</a:t>
            </a:r>
            <a:endParaRPr/>
          </a:p>
          <a:p>
            <a:pPr>
              <a:defRPr/>
            </a:pPr>
            <a:r>
              <a:rPr lang="en-US" sz="1900">
                <a:latin typeface="Arial"/>
                <a:ea typeface="Arial"/>
                <a:cs typeface="Arial"/>
              </a:rPr>
              <a:t>Einschätzung der eigenen Fähigkeiten</a:t>
            </a:r>
            <a:endParaRPr/>
          </a:p>
          <a:p>
            <a:pPr>
              <a:defRPr/>
            </a:pPr>
            <a:r>
              <a:rPr lang="en-US" sz="1900">
                <a:latin typeface="Arial"/>
                <a:ea typeface="Arial"/>
                <a:cs typeface="Arial"/>
              </a:rPr>
              <a:t>Einschätzung der Rahmenbedingungen, die als gegeben angesehen werden.</a:t>
            </a:r>
            <a:endParaRPr/>
          </a:p>
          <a:p>
            <a:pPr>
              <a:defRPr/>
            </a:pPr>
            <a:endParaRPr lang="en-US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11560" y="2789893"/>
            <a:ext cx="6916021" cy="2955564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 bwMode="auto">
          <a:xfrm>
            <a:off x="5934139" y="5625965"/>
            <a:ext cx="2878161" cy="33531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de-DE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(Bandura 1977, S. 193)</a:t>
            </a:r>
            <a:endParaRPr sz="16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 dirty="0" err="1"/>
              <a:t>Materialkreisläufe</a:t>
            </a:r>
            <a:r>
              <a:rPr lang="en-US" dirty="0"/>
              <a:t> </a:t>
            </a:r>
            <a:r>
              <a:rPr lang="en-US" dirty="0" err="1"/>
              <a:t>unterrichten</a:t>
            </a:r>
            <a:endParaRPr lang="de-AT" dirty="0"/>
          </a:p>
        </p:txBody>
      </p:sp>
      <p:sp>
        <p:nvSpPr>
          <p:cNvPr id="5" name="AutoShape 2" descr="data:image/png;base64,iVBORw0KGgoAAAANSUhEUgAAAyQAAAA3CAYAAAD9oI6sAAAAAXNSR0IArs4c6QAAIABJREFUeF7tnXucHGWV93+neibJJITLS5AAAgZdlvByJ7pcVFBZEKYHQQmCkO4OICu+AnITBbqmpwbk4gUEVhQx6Zpw0ywC6epEXBBeVFhQdGWFoLACK/erIWGSzEzX2c/T092pqqnqrprpmukZTn0++SPTT9Vznu9znst5LucQ5BECQkAICAEhIASEgBAQAkJACEwQAZqgfCVbISAEhIAQEAJCQAgIASEgBIQAxCARJRACQkAICAEhIASEgBAQAkJgwgiIQTJh6CVjISAEhIAQEAJCQAgIASEgBMQgER0QAkJACAgBISAEhIAQEAJCYMIIiEEyYeglYyEgBISAEBACQkAICAEhIATEIBEdEAJCQAgIASEgBISAEBACQmDCCIhBMmHoJWMhIASEgBAQAkJACAgBISAExCARHRACQkAICAEhIASEgBAQAkJgwgiIQTJh6CVjISAEhIAQEAJCQAgIASEgBMQgER0QAkJACAgBISAEhIAQEAJCYMIIiEEyYeglYyEgBISAEBACQkAICAEhIATEIBEdEAJCQAgIASEgBISAEBACQmDCCIhBMmHoJWMhIASEgBAQAkJACAgBISAExCCJSQeSqexXQHSd6/OEn1h544SYsmz5zx6Vye6psXYWwIcA2B7AdADvAngVhPOtvFFo+UK8xwUUvX6PK4AUXwh4CEifICohBIRAMwiIQdIMij7fkE7aDaUzoy/UGLcw0O6HnJi/WOjrvSmm6pDPNomA6HWTQMpnhMAUISB9whSpSCmGEJhgApEMkq6MfgUzLvSTmYHfFE3joyHLQ11p/UUGtvP9FvGJxXzv7SG/1ZLJpJPeVC2HnX7hFjM2Tv8bgNlBlSUGydjVOJnWrwfw/8b+JfcXbJs+vHJZz+/UX0Wvm013Yr6XTOuLASyp5P6uZRqbTYwk4XKtN/aE+4InFaHHyhu5Ub0rL7kISJ8gCiEEhEAzCDTNIAFg26TtsDKfe6WRYMlU9kAQPRSUjsUgaYRwUv3emcmeQEy3eYTeQKSdODTIvyxp75ZmtGvaiiVXrZ1UBWsxYcUgabEKaWFxkulsAaCkGCQtXEmTRDQxSCZJRYmYQqDFCTTTIAGIz7DyvT9oVOZkuvtKgL82lQ2SRgzeS78n09lLAOp1lplBPy2aPZ9/L3GIu6xikMRNeGp8f+HC3GbrZ9qvA5ghBsnUqFMphRAQAkJgshNoqkHCwL8XTePwRlCSKf0pEP5RDJJGpKbG751p/VICLnYbJLi6aBrnTo0StkYpxCBpjXpodSm60tnjGfQTh5xyZKvVK03kEwJCQAhMcQLNMEheAPB+xYmAQXtwYNvirVe8HcStc9El80nTnnT8/iKAHVyT1SlwZGuK602k4vkZJAC+Y5nG+ZE+JInHRKAzlT2ZiJZ5PrLRMo3qSnnD78vxjIaIWj5BMt19G8BOb3+T0yBh/NHqM/ZpeeAioBAQAkJACDQkMHaDhPATMBxHbzhtmb19gQZJKnsREV1W/Z2Yf8ZEn41qkByTyW1ZskvHMdGnAewFYA4BmzHwFoDXwfQoa/zzV6a9ctdjN9446CdPMp29E6BjXHmHOEqk8h7i8pGHNo/cHy/me3+l/hZ24pZMdV8O4q+7v0OfK+Z7fqb+1rkotwdpfDbAn6wYfhsA/A2gok10dZg7O+o7XZncbjbbpwM4goYNSE19hxj3ljT+0cp8739V5L4PRCqv2qMlaIcVS3peaqhNjgRdmWyGmZaGfad6qb0ej6NOvXjnxFDiWwwcBmAmCA9YeUPVv+/TDB2pfrhRPSVT+rEg/jJACwiYxcqVMeN+Ir6yYPY+4RQweUp2b5ToAgAfqdRpPwFPgHBTIW94DYawCBumi80gAd1umT0nKgGOTnXvVSI+i4BPOPT1f4hQpLahq1fc9M1XGwpaSdC1OLefbdsnE3AwgHkEbMnAGgJeZtD9tm3funJZ7yNhv6fSNUsnRqOnXSndYELWJW+ISfXRp120rT3Y9vLwmo+jXTLvt6Kv9w9hyp9M698GcF6YtKjjnrxZ/ELJ4epPfByqhGDXKJ/kou6doLHq+zZ3pq3nZKPr9NxM3mj/Semk6/tE37XyPTXG/jrC5xTzvdeo9zoX6UdoGp3M4H+quEFX49RzAN/RzkM33Nl3+ZuN5K/+3oy2MhqdVvmHHev8yjJWuRv1y80aP8t92ymX/KM9pJ0AKo8/qu7nABhQbusJ9B/M/LMFu2h353I5ezzrLWxekk4ItDqBsRskwFcAKO8+5YcJdxfzhmuS74SQTOuPAvhw9W8EvoBB33KmaXCpnbrS2fMYdBGArUIAfpaACwqmcYc3rc/RBZVkzbrntTkPPJAbCvq238SOgeeKprGLQhClk/a7X1EdDDsz+pnEuBpAIkCWNTa0o1eauQfrcejMZL9KTFcCmBaQzga42zJ7L02m9dUAdnOm2zB945b33njlmhCsa0lGbZD43TchPnWaPXT3ILWrydeOtUwYf7b6DJesld+apiPVvOrVUzKl3wjCFwP4bLShHV6tI8UFTDcGuT8G6PYF8+ikKINa2HqJyyAh0M0Fs2dRV1o/hwHVloP09e82tM800tfyBHwgsQRERzUuG/WVhnDmqlt63mmQtqk64XsvqoGeHpPJfWCI7b96DYs20ubdlc89FyR/QFv6k2UaezbmM5yiCQZJU/mFlbuaztfLVhMMEvX9AL5vt9vabncuy73mlTXgDuTjpc3f/siq667bWJM5rV/MwKWe9y8fsPsvm6Z13O5wKuCH4yUNfPwKs/c39Vg1s62MRqejjHXOcjRL7vEYP8t3rjr4eyBO1+nbqsVbbduUqnolDKq7ZpU/ajuS9EKglQmM2SDRmPdjokccE6z1NF2bU7gx1z+iI09dvAMoody/VvN9hoi7mekWZ9ogg+TQTG7GZmzfDOBzUaEScEnBNGo7M+r9hQvP6Vg/c7YacFwuL5nxyWKfcX9QHsl0djlAx7lkBi4rmsYltQlsyMCIXens+V6DDMznEdHLDNwaopzvaAmaH7SDkcxkvwSmG0J8B8zIaITLve6Y15HW8UA+p3ZmQj+jNkgy+gVgXOXRh3M0m3ZhwpkuAXwMkmbryKbJhX89lX8n+k4DMG+18+Cug2jbFURqBy1owj78OfAFBbNXrWg39YnRILmRwcooVm2z0VNXXyu7YA8HuQQP+PivOvrXHrF8+dXr/X6PQyeSo9TTzrT+CwL+2SknAecWTEMtPPg+fv0NCF+z8oZrIace+LEYJHHwa6Qk3t/jNEhUXn675WC61errOckpy3BwV/q9Z3d8A9vah4vLcmrXpPb49e3EuI6Jt/OOHwE8/q4l7ANWLLn0z36/N7utjFano+6QNFPuuMfPrhNzc3ia/QsA+0bQWTVWJi3TuG886i2CXJJUCLQ0gTEbJGxre2qafS0PH9EoPwQc57sjkcp+mYn+dRMRup7Ifsx7tCfIIOlKd/+QwerYkfN5G8w6YN/Zsb799Y2zh+bZtnYGGGd5VyKZcHwxbyx3Dxrdyxh8suuLnq13529Hnnnm9MQ7W73hNWKItPmFfO6patqwnXQypZ8NQnkLfxM/uoZRXo0JswMEJvp+Md8zIv7E0ad0b2+X+Ony8Sb38wyIzh4ovfv/Z2GzWYNknwjCNytR02d50788/ZVpQcfewmh3lDskfjzAdAWIVfnccUx8DJI4dESV0Vcu0PUAq3gOilndh8BnMygFYP9GaQG89fL0V+aOhblfHnEZJADU0bxjAWwZomyB+rr/6ae3b7dxrop3oo5gOp872NZyMzfgL/2z8X4q2coZgkff6VrL7DnbL/84dGK0ehqwK/sryzQ+7if7oYfm2jbb2Vb9zRaO320tQTtGPUap3q9MsNRxU+dT9w5JHPzC6IkzTdwGybGLcu8b1MrHsLZxy0ZHWGaPmpCqh5JpXbmrP8CZRrXtgtl7rbdMXensWQz6nufvqj/+BzD+CMJ5Hf1rH3pneseW7YnEooonQvcuNuEev2OpcbSV0ep02LFOcWi23HGOn+X6TmWtETu1jIcAPn+dlvjDZvbg1kBCjeHqCK7zedsmbXfvkepmlz9qO5L0QqCVCYzZICFN25/Z/pRrVdtnZUlBGLE6SNRJzNsx4IrQ7WeQdKZyhxHZ/+6B2Y8EH2Qt6f2jF7Lfag+AN2m6tpNz96YrpR/JhJWe9/9imYavF7BkpvsoMBc96R+zTGOB829hO2nfdIDaXVJGxB9A2rkd76555N1ZW2yhcek0gHoq9z+c2b1hmcb7qsfFqj8ErIq+VRqivVfd0qOcEdSerkzuGGb7Tj9lXfe81l7vCFsjBY9ikFSOqXkHd3V/ZXuA7yXCRUOz//649uasmVp7+/bO+xlx6YgqX0A9qRX5Dib8kOxSr9Y2+E7JnpEJOGanjrypSaW6/3PaOqIHN7d5V5tYTeb38zIkTftUYWnul43YRvk9RoOkzGHM+uq7m8f3Wmav8txXPgpZfbrS+vcZOMPxpyGtpM1fcXPuGWe6uHRitHq6cGFu2vqZtnLkoc6fVx+7pA3OXbX0cq+hgGQmdyjYdu3WhvVm6KcbUQ2SuPhF0VuVNm6DZDgP3z7wrx39a/dQu2+daf0MAr7vkn3YYDjSq591+gylyM9hcGA/r/OXrrR+qncsVN+xSdt3ZT73n67xJY62MnxEOHLfG3asKzNpstyxjp+p3HEg27WACeCvA3b/Xr9Y9u13XfWR0vtAWOT8G4FuLJg9/xJ3vUVtS5JeCLQqgTEbJCqKc3sb9Zds23lxd01Hv/a+5ctz6sJX+SlfhmT7NcfRrv51pG092y6dzEQ/cgLyNUh8jjoAdJVl9vhGjl+4cGFiw8z5f2bgg65OgvmLhb7emgFUWYFUF0adEwRoJe0fvJOb4UHG574A46tWn+FaCQvbSQd0qCqrJzr6tQOWL8+tc8rflem+jJnV/RnXwwntg8UlOXU+vfYk0/r/uO5clEdNMopmT7efQibT2fsBOtT723gaJHV4PPzy9FcOqbdr4Hccphk6Um9yAeBOyzRcThmS6e7vAax26FyP8kIH8L5OI0pdqiWNnxlxp4T5PKuv97vN7DhiNEiapa9/Ka8euxqs9gkrn3vAy+GoTG6uxrY6/llzLOGn23HpxBj19LsEnOMqJnBawTR+7C1nMqVf5V19JUJqtM4PIhskMfW7UfW6mZHa615Yz+h5Zqjd6dpDhCsHhoa+155oU/frnDtVbwyWhva65+ZvqvFjxBOkI+pobLHPML0v5HI57XfP2up41oc8PcelltnjcoaQTOtNbyuj1emwY125H22y3DGPn2o37EBPPX3FMg3HKY/hX49MX/LBBDTXYgiADQN2/xyn8dLs8kdtR5JeCLQygaYYJOoCVzKtq45012phiXFUoc9YVf1/Mq2rs7jOM+Z3WKZxXFcqe1ojg+TY1De2HqR2tXro8TJDe6/o63k8CLDvYA4UC6ZRjVBcftVntVVl5HeuW23Zq9X6uY48S+22tr338mPYTjpw0LLx6eIy4x5v2YI87oDcE7euRZfMY01zGSjlbyV4H78dJfVTZzp7OoF+6M2zJQwST/m8MsatI0H1ZBPvVfVQVpXp6FR2X5vK58y9zy2WabiPBw6fX78HIHf8njrHBkfbocRpkHA8+rp+3fPa5kG7c11p/bcMOHcmH7dMY+8qnzh1InAi1EBPlWyfWZzb3bOAo/qbEf3ScJvUnyBgd0edrxuw++d6V2jD6kQUgyROfmHlraYbL4PkyJO6N0+0lb1u7eSQUTk4eRjAx5xyE2nHFvK5u4LHn+xXQHSd5/cRk1Tn78lM93fA7IrPRMD9BdOoeT4M6NvH1FaUDKPV6bBjXRxyxzV+Hrn4G9sk7PYRDg3sttIHVv74suf96jyZ1tV4q45Zr2VgLQHvIMFfqo63cZQ/ajuS9EKglQk00yBRdxC+samwdJNl9tQ8D3kvZhLwhYJp3BbGIElm9C4wVng79gXztFn1vBF1ZrInENNtnvfetEzDtRuSXNT9UWhcdtdbe5h/afX1fso1WKSyB4JIrZo4n1WWaYzwBhS2kw7oUH2PYFUzTaZ1deRje5cUhKOtvFGopfFhplboZ/Sv7li+fHnJTymPyuT20dge4Ua0BQyStxfM0+bUq+vYdcTPSQHwkmUarhg6imvlntEIJwBBK9td6e6rGfxV12THZ7t/rB1JjAbJ2PV15IKFKu7TlmnUFjm85e9M67cSUHY3XHmGOvq1WdWd2Th1IqDdNtTTWvtM6b8B4SCH7Bu1xIZtViy5am31bxWvXM+6y019ltnjWsGPohdRDJI4+UWRWaUdL4NE5dWZ0j9BBHUhOXh8ZPzI6jO89xldxQrQkRHHe50vdab0NBHyHj6vWaaxraP/9y7ujbmtqA+MVqdDj3VxtHH/fnnM/VFXSv8ME7zG5hrLNELdk/PTb59F2abUW9S2JOmFQKsSaJpB0pnO7k8gdSG1+ry2YJ62nZpE+lwErw2+YQySijtR7/GVwHsemwZ9XwMCpSHawuMmVO18KLebtVUxNXkfGqI5znR+gyIRn1TI947whhW6k/bvUO+zTEP5Ovd9kmldrb67vH54V+u6Uvq/MOEHrg8wnrf6jA8EfbeyOjjCvW8LGCS/tkzDtTrpLUPcOhIwWD9smYZzUlkTK5nW1VE712V3DfxRPzeevu42gR8XTeO0ZnYcMRokY9bXZCp7bghvZQ1xEHiP6pG4OHUiQB8a6qljUqmcISxxFojAny+YvT+t/q1rhBMQgFn752Jf7t6GIAISRDFI4uQXVf7xNEjKk/OMfg0Yvk4SlKE8YPfv22iXyl9H+N8ss3dhnb5dLYJ565ct01Ce+aou5ZveVuoYJA11OsJY13S5A9rhmPujiqt8r+e71ZZpOHcrI6lxHH1cJAEksRBocQJNM0iGOzT9ORB2rpa5OgHrSuWSTHZt9d55PCGMQZJMd/cCXHOpW/l+3ZUmlabionHEkS6/bVc/3/Jer1zJlP4UCM7L7utouratv4tjn+16n4Bjfh0qAcsLpnF84KCV0R8A4xDXZMZzfMDXhSPwZNE0/m/QdytnmEfsnky8QcJ3WWav8uIU+MStIwEDX/nYoZ9QybT+CoDaqqZKQ7a9S2HZpZ4Vb8Bv8ONJZJA0Q18DHB9E7j6ZeFNw0hj7jYDJZkM9rRbo8EXnz5qmzVR3D2qe4xi4rWgaX6gZLals0ePh58UF87SdxhKjJopBEnebilK543Gp3SlP2dWxbf+np78vJ7FJO3JlPvfzRvIH9BlLLdM4Jejdrkz3Acysjoe5Hi2xYfPq7lkcbSXYIAnR94Z0cR+H3HGNn35BTAn4XcE0ajHUGtW/9/c4yh9VBkkvBFqZQFMNks607rqsyZXYHJ1p/SYCTnWAOMUyjXIU7zAGiW+EY+APlmmM8E7khF2JiO3yTqJ+T2ilne5eepm6EFt7/NNuOh5RjtJa0mpufYdfDD4+EWHVaOQ54zqRkssDRxiDJJ39GlAOhuh8nrBMY48ghVSOANbPnD8iIOSEGyQNeAzrkU8U7CbqSNj6rLL1M0iCAuBNdoOkXmTvsPoaUH/R+06iTivfU/aaF6dORNUHv4L4uNN9p6Nf20YdOavESFKRupX3ssoT7MQjLKgoBkmc/MLKW0033gZJxWmCukviOt6r5GkU/LfWB/hN1JmWWH09zrHQhaJzce4gsu0RwRA7+rXZVQcncbSVcjsNaVh46y7se3HIHTZv11gfYvwMcB7ze8s0wrht91XvOMoftR1JeiHQygSaapAcnc4ebIN+XRs+CY8U8sYBnjsPQ4Nt2rb3/Dj31vCkofGl9oDt02cs03B75PGQ9spTk2u6Nst3VyOtPwlgvuMzry+Yp81VK5KdKf1CIlzhzEIjHL4ib3hdEZeThO0ow6aL2qH6uaisRJOfF6SQh51+4RYzNk7/u/f3yWCQxK0jUetJDJJNWhTGgA44HhQpGrlXb+PUiaj64GuQZLIfZqZHnb9VV9/93Is7j6ONdlCJYpDEyS+q/ONskFAyo68C44ggOSnAK5qrn/aZ4DPop0Wz5/NB302muw8H2OvMxK4c2Sq/FkdbiTJmjdogSevnMOA9ej2mNj6adhiuP/IJhAs0PCZeT6/jqreobUnSC4FWJdBUg0RtGXSl9RcdUZZLrGkfd6/4lOMK1CIVhzFIvEe+KjAHOvpXzwy6oF3uYNPZFEAu94oEvFwwDfeF8MoH/c7yg/kgq6/34UpALKcLwJcWzNN2DDo+EbajDJsuskGS6f4sMd/hUbyBBfO0jiCZg7xDTQaDJG4diVpPYpBENUiyxzPoJx59fb0SX2dU/WecOhFVH4InoLqKoVQLBFmNXZBM69d7gj+OaXW2mn8UgyROflErdDwNEv8gqCMkXssJbR+vq/VGBgmA31qm8ZGg8gd4OvybZRq1+40BwTXH1FbGxyBpfhsfTTsMY5B0ZvSFxKjd56rUV79lGg2D4AbVbVz1FrUtSXoh0KoEmm2Q+LnQVd5Kat6qGPhy0TRuqA2QYXZIvvD1rah9mopWrDlBqhgoyuVwYOee6f5XYv6y6/c6x3/8fIkT0TepbfBae7BNuft15v8dyzTOD5xohNz+jq1DXXTJfNI0tePjevzc1FYTtKzb3xBHtjpj1pGo9SQGSTSDRMVjgcZed5qsJTZs4fQ8FaUjjVMnoupDcB81IhjdKwvmaTv89ln7vwmoOaBg4nOK+d5ropTfL20UgyROflHLMV4GSeXeodq1muGQ8SkGrvUGRWTgNzP7Vx8StCgWcIdkfUf/2q1VoEXf+hkZ8FN5Mlhp9fV2VtPH0VbGwyCJQ+7RtMMwBslnFl+8Y8lOqDhe7ukDafML+Zzn6PZwkq60bjHKdzuVQ5PhfwzD6jPKAYfjKH/UdiTphUArE2i6QZJM635eQqoMbJu0HVbmc+rC73AjDmGQlBtzRv+5dwudQNcUzB5XgLHqdytnsJVfcGfMEDT0HZ/WHwHgXMF6HITrwbjRWZF+0XOdv4ftKMOmc307xBnYyn0QdWl2G+e7BO4umL2Gn1L6ddQq3WTYIYlbR6LWkxgkmzQszARgeEI0wmkE/IKkqrSViOfKQYBywvAKwK8y6OmiabhiOMTVb0TVh6BBoDLpV4sdtQmwCtznic001G5rO3hjHY1mYKnEFlGLO67urKN/9TS/iXVc/KLKPh4GifIG2fbOViq2zZ4O+WwN/HHlHS+Z1pX3K5creGa+uNjXq1zej3gCDJI6Ol2+w6d0ekdPn31Bwez9tnt8iaGthFxE8xY0SltodhuPkndV7gj9kXJqUItrpN5nxteLfYb3bma1P1Kx0jZ38fHE/Wp2+aO2I0kvBFqZQNMNkkrkc2VwbO1T8BEuBMMbJLlDwfb9nm9u0Jj+yS84YjKtqw78PE/61QvmaXvUjWeR0s8GwbsSqS7G7+P4VsNzr2E7yrDpXINRCIOkMsG7EYRaLJjKN94cLA3t6Y0u3Ol/xKv8yuQxSOLTkaj1JAbJJo0NOwHwu/cE4KkBu3+B18VqMpP9EphqO63l3BjfsvqMr7nbSjw6EVUf6g0CybSuAsaq2BLVR11m39R/elbIxzKgVLx7qdVb1xO0c5rMxMMvahnGwyDxd/VL11tmz5lK3s5TcrtQyVYX3WdW5Vfu4aFpBxSW5kYEQg0ySAD8RUtsWODd+fNz81x26mXbH/J654ulrYyDQdJsuUfTDsP2R11p/VQGbvLo6qs0oO1RuC3nMuqTKb0bhJwzLVXu0Dr/1uzyR21Hkl4ItDKBphsk5YlwWlf+9ZWffdfjF/08rEEy/N3uGwD+kuezbzDxhdPsobvf1qa/O5uwO9t8NsApT7qNDD64aPY+Vq9CKt5VVOBB1/Ew5ztBqySuiVDIzj3ODvWoVG5XjewnALS5ysz4M4jOoun066HBjbM0bj+BuHxh/+1KwEWXXkwWgyROHYlaT2KQbNK4sBOAcryiNVs94l2VVAO7Db5Am5Z4bKB/YIu2tsTnielyz7GaF9pI2/OufG6EU4Y4+o2o+lCvzwmY9G96hXGC1Wd479eMelxJpnW1kuvyHqWigdsJ7bSZa/FC/2y833k3Ig5+UYVvZhySWt42fcxa1lN2wlK5TK5c+W7q+xjPd6zX9qh6t1LputK+l51XryNtvwfyOVcw1ACDRI0tOygXsiVo5/UTHp0+NLBVm5ZYrBHlGGh3jTWgfNHsGTGWxtFWRqvTUd5rttxR8q5yDdsflU8ZdMx/0BPAVCnIfzFpZ9E0PGoPYS6VbBUvSi2EqFgx1acE1g6y+nIupxXNLn/UdiTphUArE4jFIOlM650EWN6C+8X/iGKQlLfU12x5KxN9NiLU9WCcVD3L2ehdv615xzt2aYh2XnVLzwt1JxktYJCUB9qMngOju1GZ1e8EHMfAv3nTTiaDJC4diTrwiUES3SBRbygjOkH2Aw7HGGFU9x3b5sNXLutVxy1HPHHoRFR9aFSIZFp/GsCHfNKtWUfaXO9kt9H36vZN6W7TZ8Fm0yueAKpx8Isqf5wGibpXg2n2416dYxufLi4zXB6vKkdhlZ553L/StZbZ4wqk6G+Q0E1gexcQfTIEg2fbbe2AoKN6zW4ro9XpqO81U+6oeVfGxIZxvKp1U7n3oY7q1fXo6alLG+DFltnb51fHzSx/CB2SJEJg0hCIxSCpnO92nacMCioUxSCpUKWudPY8Bl0EYKuGpBkPUUI7029LPejdgK3acnK1klgwjYaDSdiOMmw6p6xhV3iqvJJp/VsA1Nl63/pWxw6Y+dyO9U/dMFnjkHjqsuk6ErWexCAZnUFSnjCkLt4BlFDe8Vzn9QPa62METlejs9fpD5qqE1H1oVE/lcxkv47hXR/XE0eAzGMyuQ8Msf1bvxgb5cw9Bsl49bv1GMVpkCTT2TsBOsadf50YU6dk90aJlDMV584zM2t3VCTXAAAFDUlEQVSHF/tytSjrvjrCWMZDA2dTe3sfQMk6ZX5cK2mfW3Fz7pl6XJrZVkar06N5r1lyjyrvkEeeq9yHHUGUbgDINwius34I+G8m7TQrn3tgvOqtUd8ivwuByUIgFoNkeFLRfQuIa1GHAVxkmcaIAXcUBkmZ7TGZ3JaDXDqeQJ8mYC8evrytLoaq+CYvEehBaFQoLM39MmplqG8Psa3uwUwfMUEgPrWY71VH0uo+YTvKsOmcmUU0SMqvJhd1fxSEMwA+GFS+6L8WwN+IaBUN0VI18O1/+unt222cO+CdE1V84HOjMgf9HhCh1tdL2Wh4BOXbTB2JKpcYJJtqZTT6WtVZIj6eCR8D8H4AWwJ4F8CrRHjYZiwvmoYKghhaN5ulE1H1oVHbOfqU7u3tEqvjPK7HhnbISjP3YKP3o/5eMUp0oBxr430ANgJYA8LTDNxXzBu9ft9sFr+o8sZlkCDB870OS5R+DbZpu1djZfnJmkzr6iL7Nzy/vciDA3sWb71CHX31j0XFdKvV16PuC1EylfscyFZHi9VuizpC9zYIT5GN22as15aqAJlhOan+faxtZbQ6Pdr3mtHGR5P3aPujznR2f41oITPUgqRyPPB/AKhjeq8BeITAK2b0P3VHvVAE3vpsRr2F1RFJJwRanUAkg6TVCyPyjY1AxeNPOWCl43nLMg0/BwVjy0zeFgJCoEaga3Huk2zbykV67akEMt0lisElSFuHQMCRrdsts+fE1pFSJBECQkAItAYBMUhaox5aQoquxbn92La9l/4ft0zD5fqwJYQVIYTAFCKQTGcL3iM8TNCDdiqmUNGnbFFGs3o/ZWFIwYSAEBACDQiIQTKFVaQzlTuMwJ9i4p2JsTMIO4Fwh5U3vupX7M60fh4BLn/3wMjLmlMYmRRNCIw7gQAnIBvbbW2nZsQeGfcCSYZlAmKQiCIIASEgBMITEIMkPKtJl9I3VgPwlpagPVcs6VHB2GrPkSd1b55o4z+NCMpFdGAh3/Mfk67wIrAQaEECuVxO+/0LA9u8qL3x1pz+OXOmJRILGXQZgM3c4spCQAtWXySRxCCJhEsSCwEh8B4nIAbJFFaAShA0Fa1eXVp1PqtBdH4b6KH2dzG0cZZ9oD0ch2Q/ZyIm3F3MGx7vM1MYmBRNCMRMYNhjj608ENZ73ippg7utWnp5o3QxSyufHwsBMUjGQk/eFQJC4L1GQAySKV7j5WNbZBcBTItSVAaebCftYL9Ac1G+I2mFgBDYRCCEQcJg7XirLzciHpBwnFwExCCZXPUl0goBITCxBMQgmVj+45L70enswTboJgC7hcjQJsKyoUE6a9UtPe+ESC9JhIAQCEmgnkFSjgdEfJaV7/1ByM9JshYmIAZJC1eOiCYEhEDLERCDpOWqJB6BDj001zZ7J7sTGo4FYz8e9qOuzq2r+ANvM7CaCA+xpvUVl+TUMS95hIAQaDKBw06/cIsZG6f/WsVVIWAWAzaAF8G4L5HQrrl7ae7JJmcpn5sgAmKQTBB4yVYICIFJSUAMkklZbSK0EBACQkAICAEhIASEgBCYGgTEIJka9SilEAJCQAgIASEgBISAEBACk5KAGCSTstpEaCEgBISAEBACQkAICAEhMDUIiEEyNepRSiEEhIAQEAJCQAgIASEgBCYlATFIJmW1idBCQAgIASEgBISAEBACQmBqEBCDZGrUo5RCCAgBISAEhIAQEAJCQAhMSgL/Cw3mfr7WwJhqAAAAAElFTkSuQmCC"/>
          <p:cNvSpPr>
            <a:spLocks noChangeAspect="1" noChangeArrowheads="1"/>
          </p:cNvSpPr>
          <p:nvPr/>
        </p:nvSpPr>
        <p:spPr bwMode="auto">
          <a:xfrm>
            <a:off x="155575" y="-242888"/>
            <a:ext cx="7658100" cy="514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de-AT"/>
          </a:p>
        </p:txBody>
      </p:sp>
      <p:pic>
        <p:nvPicPr>
          <p:cNvPr id="6" name="Grafik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11560" y="2436581"/>
            <a:ext cx="3902771" cy="3384376"/>
          </a:xfrm>
          <a:prstGeom prst="rect">
            <a:avLst/>
          </a:prstGeom>
        </p:spPr>
      </p:pic>
      <p:sp>
        <p:nvSpPr>
          <p:cNvPr id="7" name="Inhaltsplatzhalter 2"/>
          <p:cNvSpPr txBox="1">
            <a:spLocks noGrp="1"/>
          </p:cNvSpPr>
          <p:nvPr>
            <p:ph type="subTitle" idx="1"/>
          </p:nvPr>
        </p:nvSpPr>
        <p:spPr bwMode="auto">
          <a:xfrm>
            <a:off x="4788024" y="2564904"/>
            <a:ext cx="3744416" cy="30923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>
              <a:spcBef>
                <a:spcPts val="0"/>
              </a:spcBef>
              <a:buClr>
                <a:srgbClr val="BE002D"/>
              </a:buClr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1pPr>
            <a:lvl2pPr marL="742950" indent="-285750" algn="l" defTabSz="457200">
              <a:spcBef>
                <a:spcPts val="0"/>
              </a:spcBef>
              <a:buClr>
                <a:srgbClr val="B4CB4D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2pPr>
            <a:lvl3pPr marL="1143000" indent="-228600" algn="l" defTabSz="457200">
              <a:spcBef>
                <a:spcPts val="0"/>
              </a:spcBef>
              <a:buClr>
                <a:srgbClr val="001470"/>
              </a:buClr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3pPr>
            <a:lvl4pPr marL="1600200" indent="-228600" algn="l" defTabSz="457200">
              <a:spcBef>
                <a:spcPts val="0"/>
              </a:spcBef>
              <a:buSzPct val="75000"/>
              <a:buFont typeface="Wingdings"/>
              <a:buChar char="§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4pPr>
            <a:lvl5pPr marL="2057400" indent="-228600" algn="l" defTabSz="457200">
              <a:spcBef>
                <a:spcPts val="0"/>
              </a:spcBef>
              <a:buSzPct val="80000"/>
              <a:buFont typeface="Lucida Grande"/>
              <a:buChar char="-"/>
              <a:defRPr sz="2000">
                <a:solidFill>
                  <a:schemeClr val="tx1"/>
                </a:solidFill>
                <a:latin typeface="+mn-lt"/>
                <a:ea typeface="Avenir Book"/>
                <a:cs typeface="Avenir Book"/>
              </a:defRPr>
            </a:lvl5pPr>
            <a:lvl6pPr marL="25146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endParaRPr lang="de-AT" dirty="0"/>
          </a:p>
          <a:p>
            <a:pPr marL="0" indent="0">
              <a:buFont typeface="Arial"/>
              <a:buNone/>
              <a:defRPr/>
            </a:pPr>
            <a:endParaRPr lang="de-AT" dirty="0"/>
          </a:p>
          <a:p>
            <a:pPr marL="0" indent="0">
              <a:buFont typeface="Arial"/>
              <a:buNone/>
              <a:defRPr/>
            </a:pPr>
            <a:r>
              <a:rPr lang="de-AT" dirty="0"/>
              <a:t>Kompetenzen?</a:t>
            </a:r>
            <a:endParaRPr dirty="0"/>
          </a:p>
          <a:p>
            <a:pPr marL="0" indent="0">
              <a:buFont typeface="Arial"/>
              <a:buNone/>
              <a:defRPr/>
            </a:pPr>
            <a:endParaRPr lang="de-AT" dirty="0"/>
          </a:p>
          <a:p>
            <a:pPr marL="0" indent="0">
              <a:buFont typeface="Arial"/>
              <a:buNone/>
              <a:defRPr/>
            </a:pPr>
            <a:r>
              <a:rPr lang="de-AT" dirty="0"/>
              <a:t>Selbstwirksamkeit?</a:t>
            </a:r>
          </a:p>
        </p:txBody>
      </p:sp>
      <p:sp>
        <p:nvSpPr>
          <p:cNvPr id="9" name="Textfeld 8"/>
          <p:cNvSpPr txBox="1"/>
          <p:nvPr/>
        </p:nvSpPr>
        <p:spPr bwMode="auto">
          <a:xfrm>
            <a:off x="581323" y="5820957"/>
            <a:ext cx="11795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/>
              <a:t>© Elisabeth Carli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 bwMode="auto">
          <a:xfrm>
            <a:off x="457200" y="591661"/>
            <a:ext cx="8229600" cy="6477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/>
              <a:t>Zitierte Literatur</a:t>
            </a:r>
            <a:endParaRPr lang="en-US" b="0"/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 bwMode="auto">
          <a:xfrm>
            <a:off x="457199" y="1241136"/>
            <a:ext cx="8229600" cy="4885027"/>
          </a:xfrm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>
              <a:lnSpc>
                <a:spcPct val="114999"/>
              </a:lnSpc>
              <a:spcAft>
                <a:spcPts val="850"/>
              </a:spcAft>
              <a:defRPr/>
            </a:pP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Akça, Figen (2019): Sustainable Development in Teacher Education in Terms of Being Solution Oriented and Self-Efficacy. In: Sustainability 11 (23), S. 1–16. DOI: 10.3390/su11236878.</a:t>
            </a:r>
          </a:p>
          <a:p>
            <a:pPr>
              <a:lnSpc>
                <a:spcPct val="114999"/>
              </a:lnSpc>
              <a:spcAft>
                <a:spcPts val="850"/>
              </a:spcAft>
              <a:defRPr/>
            </a:pP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Bandura, Albert (1977): Self-efficacy: Toward a unifying theory of behavioral change. In: Psychological Review 84 (2), p. 191–215.</a:t>
            </a:r>
          </a:p>
          <a:p>
            <a:pPr>
              <a:lnSpc>
                <a:spcPct val="114999"/>
              </a:lnSpc>
              <a:spcAft>
                <a:spcPts val="850"/>
              </a:spcAft>
              <a:defRPr/>
            </a:pP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Bandura, Albert (2006): Toward a Psychology of Human Agency. In: Perspectives on psycho-logical science 1 (2), p. 164–180.</a:t>
            </a:r>
          </a:p>
          <a:p>
            <a:pPr>
              <a:lnSpc>
                <a:spcPct val="114999"/>
              </a:lnSpc>
              <a:spcAft>
                <a:spcPts val="850"/>
              </a:spcAft>
              <a:defRPr/>
            </a:pP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Bybee, Rodger; McCrae, Barry; Laurie, Robert (2009): PISA 2006. An assessment of scientific literacy. In: Journal of Research in Science Teaching 46 (8), pp. 865–883. DOI: 10.1002/tea.20333.</a:t>
            </a:r>
          </a:p>
          <a:p>
            <a:pPr>
              <a:lnSpc>
                <a:spcPct val="114999"/>
              </a:lnSpc>
              <a:spcAft>
                <a:spcPts val="850"/>
              </a:spcAft>
              <a:defRPr/>
            </a:pPr>
            <a:r>
              <a:rPr lang="de-AT" sz="1050" b="0" i="0" u="none" strike="noStrike" cap="none" spc="0" dirty="0" err="1">
                <a:solidFill>
                  <a:srgbClr val="000000"/>
                </a:solidFill>
                <a:latin typeface="Calibri"/>
              </a:rPr>
              <a:t>Düsing</a:t>
            </a:r>
            <a:r>
              <a:rPr lang="de-AT" sz="1050" b="0" i="0" u="none" strike="noStrike" cap="none" spc="0" dirty="0">
                <a:solidFill>
                  <a:srgbClr val="000000"/>
                </a:solidFill>
                <a:latin typeface="Calibri"/>
              </a:rPr>
              <a:t>, </a:t>
            </a:r>
            <a:r>
              <a:rPr lang="de-AT" sz="1050" b="0" i="0" u="none" strike="noStrike" cap="none" spc="0" dirty="0" err="1">
                <a:solidFill>
                  <a:srgbClr val="000000"/>
                </a:solidFill>
                <a:latin typeface="Calibri"/>
              </a:rPr>
              <a:t>Asshoff</a:t>
            </a:r>
            <a:r>
              <a:rPr lang="de-AT" sz="1050" b="0" i="0" u="none" strike="noStrike" cap="none" spc="0" dirty="0">
                <a:solidFill>
                  <a:srgbClr val="000000"/>
                </a:solidFill>
                <a:latin typeface="Calibri"/>
              </a:rPr>
              <a:t>, Hammann (2021): Von Stoffen verfolgen zu einem kohärenten Verständnis der biochemischen Umwandlungen kohlenstoffhaltiger Verbindungen im Kohlenstoffkreislauf. In: Suzanne Kapelari, Andrea Möller &amp; Philipp </a:t>
            </a:r>
            <a:r>
              <a:rPr lang="de-AT" sz="1050" b="0" i="0" u="none" strike="noStrike" cap="none" spc="0" dirty="0" err="1">
                <a:solidFill>
                  <a:srgbClr val="000000"/>
                </a:solidFill>
                <a:latin typeface="Calibri"/>
              </a:rPr>
              <a:t>Schmiemann </a:t>
            </a:r>
            <a:r>
              <a:rPr lang="de-AT" sz="1050" b="0" i="0" u="none" strike="noStrike" cap="none" spc="0" dirty="0">
                <a:solidFill>
                  <a:srgbClr val="000000"/>
                </a:solidFill>
                <a:latin typeface="Calibri"/>
              </a:rPr>
              <a:t>(Hrsg.): Lehr- und Lernforschung in der Biologiedidaktik. Band 9. Innsbruck: </a:t>
            </a:r>
            <a:r>
              <a:rPr lang="de-AT" sz="1050" b="0" i="0" u="none" strike="noStrike" cap="none" spc="0" dirty="0" err="1">
                <a:solidFill>
                  <a:srgbClr val="000000"/>
                </a:solidFill>
                <a:latin typeface="Calibri"/>
              </a:rPr>
              <a:t>StudienVerlag</a:t>
            </a:r>
            <a:r>
              <a:rPr lang="de-AT" sz="1050" b="0" i="0" u="none" strike="noStrike" cap="none" spc="0" dirty="0">
                <a:solidFill>
                  <a:srgbClr val="000000"/>
                </a:solidFill>
                <a:latin typeface="Calibri"/>
              </a:rPr>
              <a:t>, S. 111-125.</a:t>
            </a:r>
            <a:endParaRPr sz="1050" b="0" i="0" u="none" dirty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>
              <a:lnSpc>
                <a:spcPct val="114999"/>
              </a:lnSpc>
              <a:spcAft>
                <a:spcPts val="850"/>
              </a:spcAft>
              <a:defRPr/>
            </a:pP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Fang, Zhihui (2008) Going beyond the Fab Five: Helping students cope with the unique linguistic challenges of expository reading in intermediate grades. In: International Reading Association. pp. 476-487.</a:t>
            </a:r>
          </a:p>
          <a:p>
            <a:pPr>
              <a:lnSpc>
                <a:spcPct val="114999"/>
              </a:lnSpc>
              <a:spcAft>
                <a:spcPts val="850"/>
              </a:spcAft>
              <a:defRPr/>
            </a:pP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Fine, Aubrey H.; Gee, Nancy R. (2017): How Animals Help children </a:t>
            </a:r>
            <a:r>
              <a:rPr lang="en-US" sz="1050" dirty="0" err="1">
                <a:solidFill>
                  <a:srgbClr val="000000"/>
                </a:solidFill>
                <a:ea typeface="Calibri"/>
                <a:cs typeface="Calibri"/>
              </a:rPr>
              <a:t>Leanr</a:t>
            </a: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: Introducing a Roadmap for Action. In Nancy Gee, Aubrey Fina &amp; Peggy McCardle (Ed.): How Animals Help Students </a:t>
            </a:r>
            <a:r>
              <a:rPr lang="en-US" sz="1050" dirty="0" err="1">
                <a:solidFill>
                  <a:srgbClr val="000000"/>
                </a:solidFill>
                <a:ea typeface="Calibri"/>
                <a:cs typeface="Calibri"/>
              </a:rPr>
              <a:t>Learn.New</a:t>
            </a: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 York: Routledge, pp. 3-11.</a:t>
            </a:r>
          </a:p>
          <a:p>
            <a:pPr>
              <a:lnSpc>
                <a:spcPct val="114999"/>
              </a:lnSpc>
              <a:spcAft>
                <a:spcPts val="850"/>
              </a:spcAft>
              <a:defRPr/>
            </a:pP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Haan, Gerhard de (2008):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Gestaltungskompetenz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als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Kompetenzkonzept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der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Bildung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für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nachhaltige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Entwicklung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. In: Inka Bormann &amp; Gerhard de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Haan 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(Hrsg.):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Kompetenzen 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der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Bildung für nachhaltige Entwicklung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.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Operationalisierung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,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Messung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,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Rahmenbedingungen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,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Befunde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. 1. Auflage. Wiesbaden: VS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Verlag für Sozialwissenschaften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, S. 23-43.</a:t>
            </a:r>
          </a:p>
          <a:p>
            <a:pPr>
              <a:lnSpc>
                <a:spcPct val="114999"/>
              </a:lnSpc>
              <a:spcAft>
                <a:spcPts val="850"/>
              </a:spcAft>
              <a:defRPr/>
            </a:pP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Kattmann, Ulrich (2016):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Schüler besser verstehen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.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Alltagsvorstellungen 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im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Biologieunterricht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.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Hallbergmoos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: Aulis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Verlag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.</a:t>
            </a:r>
          </a:p>
          <a:p>
            <a:pPr>
              <a:lnSpc>
                <a:spcPct val="114999"/>
              </a:lnSpc>
              <a:spcAft>
                <a:spcPts val="850"/>
              </a:spcAft>
              <a:defRPr/>
            </a:pP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Niebert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, Kai (2017): Den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Klimawandel bremsen lernen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. In Ulrich Kattmann (Hrsg.): Biologie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unterrichten mit Alltagsvorstellungen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.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Didaktische Rekonstruktion 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in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Unterrichtseinheiten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. 1.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Auflage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.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Seelze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: </a:t>
            </a:r>
            <a:r>
              <a:rPr sz="105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Klett/Kallmeyer</a:t>
            </a:r>
            <a:r>
              <a:rPr sz="105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, S. 92-104</a:t>
            </a:r>
          </a:p>
        </p:txBody>
      </p:sp>
      <p:sp>
        <p:nvSpPr>
          <p:cNvPr id="6" name="Marcador de pie de página 3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8"/>
            <a:ext cx="2647951" cy="365125"/>
          </a:xfrm>
        </p:spPr>
        <p:txBody>
          <a:bodyPr/>
          <a:lstStyle/>
          <a:p>
            <a:pPr algn="r">
              <a:defRPr/>
            </a:pPr>
            <a:r>
              <a:rPr lang="es-ES">
                <a:solidFill>
                  <a:srgbClr val="CC023B"/>
                </a:solidFill>
              </a:rPr>
              <a:t>Stoffkreisläufe in der Biologie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7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</a:t>
            </a:r>
            <a:fld id="{9DD0088F-7E4A-9C4B-9ED2-72FAF1293163}" type="slidenum">
              <a:rPr lang="es-ES_tradnl"/>
              <a:t>36</a:t>
            </a:fld>
            <a:endParaRPr lang="es-ES_tradnl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56558025" name="Título 1"/>
          <p:cNvSpPr>
            <a:spLocks noGrp="1"/>
          </p:cNvSpPr>
          <p:nvPr>
            <p:ph type="title"/>
          </p:nvPr>
        </p:nvSpPr>
        <p:spPr bwMode="auto">
          <a:xfrm>
            <a:off x="457200" y="591660"/>
            <a:ext cx="8229600" cy="64779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/>
              <a:t>Zitierte Literatur</a:t>
            </a:r>
            <a:endParaRPr lang="en-US" b="0"/>
          </a:p>
        </p:txBody>
      </p:sp>
      <p:sp>
        <p:nvSpPr>
          <p:cNvPr id="1802228819" name="Marcador de contenido 2"/>
          <p:cNvSpPr>
            <a:spLocks noGrp="1"/>
          </p:cNvSpPr>
          <p:nvPr>
            <p:ph idx="1"/>
          </p:nvPr>
        </p:nvSpPr>
        <p:spPr bwMode="auto">
          <a:xfrm>
            <a:off x="457197" y="1124744"/>
            <a:ext cx="8236203" cy="4824536"/>
          </a:xfrm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>
              <a:lnSpc>
                <a:spcPct val="114999"/>
              </a:lnSpc>
              <a:spcAft>
                <a:spcPts val="850"/>
              </a:spcAft>
              <a:defRPr/>
            </a:pP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Norris, S.; Phillips, L. (2003) How Literacy in Its Fundamental Sense Is Central to Scientific Literacy. In: Wiley Periodicals, Inc. pp. 225-240. </a:t>
            </a:r>
          </a:p>
          <a:p>
            <a:pPr>
              <a:lnSpc>
                <a:spcPct val="114999"/>
              </a:lnSpc>
              <a:spcAft>
                <a:spcPts val="850"/>
              </a:spcAft>
              <a:defRPr/>
            </a:pPr>
            <a:r>
              <a:rPr lang="en-US" sz="1050" dirty="0" err="1">
                <a:solidFill>
                  <a:srgbClr val="000000"/>
                </a:solidFill>
                <a:ea typeface="Calibri"/>
                <a:cs typeface="Calibri"/>
              </a:rPr>
              <a:t>Rafolt</a:t>
            </a: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, S.; </a:t>
            </a:r>
            <a:r>
              <a:rPr lang="en-US" sz="1050" dirty="0" err="1">
                <a:solidFill>
                  <a:srgbClr val="000000"/>
                </a:solidFill>
                <a:ea typeface="Calibri"/>
                <a:cs typeface="Calibri"/>
              </a:rPr>
              <a:t>Kapelari</a:t>
            </a: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, S. (2022): Critical Thinking in Teacher Education Matters to Face Ecological Crises. Proceedings Paper.</a:t>
            </a:r>
          </a:p>
          <a:p>
            <a:pPr>
              <a:lnSpc>
                <a:spcPct val="114999"/>
              </a:lnSpc>
              <a:spcAft>
                <a:spcPts val="850"/>
              </a:spcAft>
              <a:defRPr/>
            </a:pPr>
            <a:r>
              <a:rPr lang="en-US" sz="1050" dirty="0" err="1">
                <a:solidFill>
                  <a:srgbClr val="000000"/>
                </a:solidFill>
                <a:ea typeface="Calibri"/>
                <a:cs typeface="Calibri"/>
              </a:rPr>
              <a:t>Rafolt</a:t>
            </a: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, S. (2021): The Synergy Model of Critical Thinking. A Teacher-</a:t>
            </a:r>
            <a:r>
              <a:rPr lang="en-US" sz="1050" dirty="0" err="1">
                <a:solidFill>
                  <a:srgbClr val="000000"/>
                </a:solidFill>
                <a:ea typeface="Calibri"/>
                <a:cs typeface="Calibri"/>
              </a:rPr>
              <a:t>Centred</a:t>
            </a: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 Action Research Case Study of Challenges and Strategies. Strategies (PhD Thesis).  Department of Subject-Specific Education, University of Innsbruck.</a:t>
            </a:r>
          </a:p>
          <a:p>
            <a:pPr>
              <a:lnSpc>
                <a:spcPct val="114999"/>
              </a:lnSpc>
              <a:spcAft>
                <a:spcPts val="850"/>
              </a:spcAft>
              <a:defRPr/>
            </a:pP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Thum, Tea; </a:t>
            </a:r>
            <a:r>
              <a:rPr lang="en-US" sz="1050" dirty="0" err="1">
                <a:solidFill>
                  <a:srgbClr val="000000"/>
                </a:solidFill>
                <a:ea typeface="Calibri"/>
                <a:cs typeface="Calibri"/>
              </a:rPr>
              <a:t>Caldararu</a:t>
            </a: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, Silvia; Engel, Jan; Kern, Melanie; Pallandt, Marleen; Schnur, Reiner et al. (2019): A new model of the coupled carbon, nitrogen, and phosphorus cycles in the terrestrial biosphere (QUINCY v1.0; revision 1996). In </a:t>
            </a:r>
            <a:r>
              <a:rPr lang="en-US" sz="1050" dirty="0" err="1">
                <a:solidFill>
                  <a:srgbClr val="000000"/>
                </a:solidFill>
                <a:ea typeface="Calibri"/>
                <a:cs typeface="Calibri"/>
              </a:rPr>
              <a:t>Geosci</a:t>
            </a: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. Model Dev. 12 (11), pp. 4781–4802. DOI: 10.5194/gmd-12-4781-2019.</a:t>
            </a:r>
          </a:p>
          <a:p>
            <a:pPr>
              <a:lnSpc>
                <a:spcPct val="114999"/>
              </a:lnSpc>
              <a:spcAft>
                <a:spcPts val="850"/>
              </a:spcAft>
              <a:defRPr/>
            </a:pP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UN (1993): Report of the United Nations Conference on Environment and Development. Rio de Janeiro, 3 - 14 June 1992. Volume I: Resolutions Adopted by the Conference. New York: United Nations publications, 1993 (A CONF.151 26 Rev.1).</a:t>
            </a:r>
          </a:p>
          <a:p>
            <a:pPr>
              <a:lnSpc>
                <a:spcPct val="114999"/>
              </a:lnSpc>
              <a:spcAft>
                <a:spcPts val="850"/>
              </a:spcAft>
              <a:defRPr/>
            </a:pP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UN General Assembly (2015): Resolution Adopted by the General Assembly on 25 September 2015 [without reference to a Main Committee (A/70/L.1)]. A/RES/70/1, p. 1–35.</a:t>
            </a:r>
          </a:p>
          <a:p>
            <a:pPr>
              <a:lnSpc>
                <a:spcPct val="114999"/>
              </a:lnSpc>
              <a:spcAft>
                <a:spcPts val="850"/>
              </a:spcAft>
              <a:defRPr/>
            </a:pP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UNESCO (Ed.) (2014): UNESCO Roadmap for Implementing the Global Action </a:t>
            </a:r>
            <a:r>
              <a:rPr lang="en-US" sz="1050" dirty="0" err="1">
                <a:solidFill>
                  <a:srgbClr val="000000"/>
                </a:solidFill>
                <a:ea typeface="Calibri"/>
                <a:cs typeface="Calibri"/>
              </a:rPr>
              <a:t>Programme</a:t>
            </a: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 on Education for Sustainable Development. United Nations Educational, Scientific and Cultural Organization. Paris.</a:t>
            </a:r>
          </a:p>
          <a:p>
            <a:pPr>
              <a:lnSpc>
                <a:spcPct val="114999"/>
              </a:lnSpc>
              <a:spcAft>
                <a:spcPts val="850"/>
              </a:spcAft>
              <a:defRPr/>
            </a:pP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Vieira, Rui Marques; Tenreiro-Vieira, Celina (2016): Fostering Scientific Literacy and Critical Thinking in Elementary Science Education. In: International Journal of Science and Mathematics Education 14 (4), p. 659–680. DOI: 10.1007/s10763-014-9605-2.</a:t>
            </a:r>
          </a:p>
          <a:p>
            <a:pPr>
              <a:lnSpc>
                <a:spcPct val="114999"/>
              </a:lnSpc>
              <a:spcAft>
                <a:spcPts val="850"/>
              </a:spcAft>
              <a:defRPr/>
            </a:pP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WCED (1990): Our common future. The world commission on environment and development. 12. Oxford, New York: Oxford University Press (Oxford paperbacks).</a:t>
            </a:r>
          </a:p>
          <a:p>
            <a:pPr>
              <a:lnSpc>
                <a:spcPct val="114999"/>
              </a:lnSpc>
              <a:spcAft>
                <a:spcPts val="850"/>
              </a:spcAft>
              <a:defRPr/>
            </a:pP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Wiek, Arnim; </a:t>
            </a:r>
            <a:r>
              <a:rPr lang="en-US" sz="1050" dirty="0" err="1">
                <a:solidFill>
                  <a:srgbClr val="000000"/>
                </a:solidFill>
                <a:ea typeface="Calibri"/>
                <a:cs typeface="Calibri"/>
              </a:rPr>
              <a:t>Withycombe</a:t>
            </a:r>
            <a:r>
              <a:rPr lang="en-US" sz="1050" dirty="0">
                <a:solidFill>
                  <a:srgbClr val="000000"/>
                </a:solidFill>
                <a:ea typeface="Calibri"/>
                <a:cs typeface="Calibri"/>
              </a:rPr>
              <a:t>, Lauren; Redman, Charles L. (2011): Key competencies in sustainability: a reference framework for academic program development. In: Sustainability Science 6 (2), p. 203–218. DOI: 10.1007/s11625-011-0132-6.</a:t>
            </a:r>
          </a:p>
        </p:txBody>
      </p:sp>
      <p:sp>
        <p:nvSpPr>
          <p:cNvPr id="1852378636" name="Marcador de pie de página 3"/>
          <p:cNvSpPr>
            <a:spLocks noGrp="1"/>
          </p:cNvSpPr>
          <p:nvPr>
            <p:ph type="ftr" sz="quarter" idx="10"/>
          </p:nvPr>
        </p:nvSpPr>
        <p:spPr bwMode="auto">
          <a:xfrm>
            <a:off x="5772150" y="78467"/>
            <a:ext cx="2647949" cy="365124"/>
          </a:xfrm>
        </p:spPr>
        <p:txBody>
          <a:bodyPr/>
          <a:lstStyle/>
          <a:p>
            <a:pPr algn="r">
              <a:defRPr/>
            </a:pPr>
            <a:r>
              <a:rPr lang="es-ES">
                <a:solidFill>
                  <a:srgbClr val="CC023B"/>
                </a:solidFill>
              </a:rPr>
              <a:t>Stoffkreisläufe in der Biologie</a:t>
            </a:r>
            <a:endParaRPr lang="es-ES_tradnl">
              <a:solidFill>
                <a:srgbClr val="CC023B"/>
              </a:solidFill>
            </a:endParaRPr>
          </a:p>
        </p:txBody>
      </p:sp>
      <p:sp>
        <p:nvSpPr>
          <p:cNvPr id="1950723049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</a:t>
            </a:r>
            <a:fld id="{E4C204EA-2672-16E5-9FC7-2FA878557306}" type="slidenum">
              <a:rPr lang="es-ES_tradnl"/>
              <a:t>37</a:t>
            </a:fld>
            <a:endParaRPr lang="es-ES_tradnl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Lernen im Schulgarten </a:t>
            </a:r>
            <a:endParaRPr lang="de-AT"/>
          </a:p>
        </p:txBody>
      </p:sp>
      <p:sp>
        <p:nvSpPr>
          <p:cNvPr id="5" name="AutoShape 2" descr="data:image/png;base64,iVBORw0KGgoAAAANSUhEUgAAAyQAAAA3CAYAAAD9oI6sAAAAAXNSR0IArs4c6QAAIABJREFUeF7tnXucHGWV93+neibJJITLS5AAAgZdlvByJ7pcVFBZEKYHQQmCkO4OICu+AnITBbqmpwbk4gUEVhQx6Zpw0ywC6epEXBBeVFhQdGWFoLACK/erIWGSzEzX2c/T092pqqnqrprpmukZTn0++SPTT9Vznu9znst5LucQ5BECQkAICAEhIASEgBAQAkJACEwQAZqgfCVbISAEhIAQEAJCQAgIASEgBIQAxCARJRACQkAICAEhIASEgBAQAkJgwgiIQTJh6CVjISAEhIAQEAJCQAgIASEgBMQgER0QAkJACAgBISAEhIAQEAJCYMIIiEEyYeglYyEgBISAEBACQkAICAEhIATEIBEdEAJCQAgIASEgBISAEBACQmDCCIhBMmHoJWMhIASEgBAQAkJACAgBISAExCARHRACQkAICAEhIASEgBAQAkJgwgiIQTJh6CVjISAEhIAQEAJCQAgIASEgBMQgER0QAkJACAgBISAEhIAQEAJCYMIIiEEyYeglYyEgBISAEBACQkAICAEhIATEIBEdEAJCQAgIASEgBISAEBACQmDCCIhBMmHoJWMhIASEgBAQAkJACAgBISAExCCJSQeSqexXQHSd6/OEn1h544SYsmz5zx6Vye6psXYWwIcA2B7AdADvAngVhPOtvFFo+UK8xwUUvX6PK4AUXwh4CEifICohBIRAMwiIQdIMij7fkE7aDaUzoy/UGLcw0O6HnJi/WOjrvSmm6pDPNomA6HWTQMpnhMAUISB9whSpSCmGEJhgApEMkq6MfgUzLvSTmYHfFE3joyHLQ11p/UUGtvP9FvGJxXzv7SG/1ZLJpJPeVC2HnX7hFjM2Tv8bgNlBlSUGydjVOJnWrwfw/8b+JfcXbJs+vHJZz+/UX0Wvm013Yr6XTOuLASyp5P6uZRqbTYwk4XKtN/aE+4InFaHHyhu5Ub0rL7kISJ8gCiEEhEAzCDTNIAFg26TtsDKfe6WRYMlU9kAQPRSUjsUgaYRwUv3emcmeQEy3eYTeQKSdODTIvyxp75ZmtGvaiiVXrZ1UBWsxYcUgabEKaWFxkulsAaCkGCQtXEmTRDQxSCZJRYmYQqDFCTTTIAGIz7DyvT9oVOZkuvtKgL82lQ2SRgzeS78n09lLAOp1lplBPy2aPZ9/L3GIu6xikMRNeGp8f+HC3GbrZ9qvA5ghBsnUqFMphRAQAkJgshNoqkHCwL8XTePwRlCSKf0pEP5RDJJGpKbG751p/VICLnYbJLi6aBrnTo0StkYpxCBpjXpodSm60tnjGfQTh5xyZKvVK03kEwJCQAhMcQLNMEheAPB+xYmAQXtwYNvirVe8HcStc9El80nTnnT8/iKAHVyT1SlwZGuK602k4vkZJAC+Y5nG+ZE+JInHRKAzlT2ZiJZ5PrLRMo3qSnnD78vxjIaIWj5BMt19G8BOb3+T0yBh/NHqM/ZpeeAioBAQAkJACDQkMHaDhPATMBxHbzhtmb19gQZJKnsREV1W/Z2Yf8ZEn41qkByTyW1ZskvHMdGnAewFYA4BmzHwFoDXwfQoa/zzV6a9ctdjN9446CdPMp29E6BjXHmHOEqk8h7i8pGHNo/cHy/me3+l/hZ24pZMdV8O4q+7v0OfK+Z7fqb+1rkotwdpfDbAn6wYfhsA/A2gok10dZg7O+o7XZncbjbbpwM4goYNSE19hxj3ljT+0cp8739V5L4PRCqv2qMlaIcVS3peaqhNjgRdmWyGmZaGfad6qb0ej6NOvXjnxFDiWwwcBmAmCA9YeUPVv+/TDB2pfrhRPSVT+rEg/jJACwiYxcqVMeN+Ir6yYPY+4RQweUp2b5ToAgAfqdRpPwFPgHBTIW94DYawCBumi80gAd1umT0nKgGOTnXvVSI+i4BPOPT1f4hQpLahq1fc9M1XGwpaSdC1OLefbdsnE3AwgHkEbMnAGgJeZtD9tm3funJZ7yNhv6fSNUsnRqOnXSndYELWJW+ISfXRp120rT3Y9vLwmo+jXTLvt6Kv9w9hyp9M698GcF6YtKjjnrxZ/ELJ4epPfByqhGDXKJ/kou6doLHq+zZ3pq3nZKPr9NxM3mj/Semk6/tE37XyPTXG/jrC5xTzvdeo9zoX6UdoGp3M4H+quEFX49RzAN/RzkM33Nl3+ZuN5K/+3oy2MhqdVvmHHev8yjJWuRv1y80aP8t92ymX/KM9pJ0AKo8/qu7nABhQbusJ9B/M/LMFu2h353I5ezzrLWxekk4ItDqBsRskwFcAKO8+5YcJdxfzhmuS74SQTOuPAvhw9W8EvoBB33KmaXCpnbrS2fMYdBGArUIAfpaACwqmcYc3rc/RBZVkzbrntTkPPJAbCvq238SOgeeKprGLQhClk/a7X1EdDDsz+pnEuBpAIkCWNTa0o1eauQfrcejMZL9KTFcCmBaQzga42zJ7L02m9dUAdnOm2zB945b33njlmhCsa0lGbZD43TchPnWaPXT3ILWrydeOtUwYf7b6DJesld+apiPVvOrVUzKl3wjCFwP4bLShHV6tI8UFTDcGuT8G6PYF8+ikKINa2HqJyyAh0M0Fs2dRV1o/hwHVloP09e82tM800tfyBHwgsQRERzUuG/WVhnDmqlt63mmQtqk64XsvqoGeHpPJfWCI7b96DYs20ubdlc89FyR/QFv6k2UaezbmM5yiCQZJU/mFlbuaztfLVhMMEvX9AL5vt9vabncuy73mlTXgDuTjpc3f/siq667bWJM5rV/MwKWe9y8fsPsvm6Z13O5wKuCH4yUNfPwKs/c39Vg1s62MRqejjHXOcjRL7vEYP8t3rjr4eyBO1+nbqsVbbduUqnolDKq7ZpU/ajuS9EKglQmM2SDRmPdjokccE6z1NF2bU7gx1z+iI09dvAMoody/VvN9hoi7mekWZ9ogg+TQTG7GZmzfDOBzUaEScEnBNGo7M+r9hQvP6Vg/c7YacFwuL5nxyWKfcX9QHsl0djlAx7lkBi4rmsYltQlsyMCIXens+V6DDMznEdHLDNwaopzvaAmaH7SDkcxkvwSmG0J8B8zIaITLve6Y15HW8UA+p3ZmQj+jNkgy+gVgXOXRh3M0m3ZhwpkuAXwMkmbryKbJhX89lX8n+k4DMG+18+Cug2jbFURqBy1owj78OfAFBbNXrWg39YnRILmRwcooVm2z0VNXXyu7YA8HuQQP+PivOvrXHrF8+dXr/X6PQyeSo9TTzrT+CwL+2SknAecWTEMtPPg+fv0NCF+z8oZrIace+LEYJHHwa6Qk3t/jNEhUXn675WC61errOckpy3BwV/q9Z3d8A9vah4vLcmrXpPb49e3EuI6Jt/OOHwE8/q4l7ANWLLn0z36/N7utjFano+6QNFPuuMfPrhNzc3ia/QsA+0bQWTVWJi3TuG886i2CXJJUCLQ0gTEbJGxre2qafS0PH9EoPwQc57sjkcp+mYn+dRMRup7Ifsx7tCfIIOlKd/+QwerYkfN5G8w6YN/Zsb799Y2zh+bZtnYGGGd5VyKZcHwxbyx3Dxrdyxh8suuLnq13529Hnnnm9MQ7W73hNWKItPmFfO6patqwnXQypZ8NQnkLfxM/uoZRXo0JswMEJvp+Md8zIv7E0ad0b2+X+Ony8Sb38wyIzh4ovfv/Z2GzWYNknwjCNytR02d50788/ZVpQcfewmh3lDskfjzAdAWIVfnccUx8DJI4dESV0Vcu0PUAq3gOilndh8BnMygFYP9GaQG89fL0V+aOhblfHnEZJADU0bxjAWwZomyB+rr/6ae3b7dxrop3oo5gOp872NZyMzfgL/2z8X4q2coZgkff6VrL7DnbL/84dGK0ehqwK/sryzQ+7if7oYfm2jbb2Vb9zRaO320tQTtGPUap3q9MsNRxU+dT9w5JHPzC6IkzTdwGybGLcu8b1MrHsLZxy0ZHWGaPmpCqh5JpXbmrP8CZRrXtgtl7rbdMXensWQz6nufvqj/+BzD+CMJ5Hf1rH3pneseW7YnEooonQvcuNuEev2OpcbSV0ep02LFOcWi23HGOn+X6TmWtETu1jIcAPn+dlvjDZvbg1kBCjeHqCK7zedsmbXfvkepmlz9qO5L0QqCVCYzZICFN25/Z/pRrVdtnZUlBGLE6SNRJzNsx4IrQ7WeQdKZyhxHZ/+6B2Y8EH2Qt6f2jF7Lfag+AN2m6tpNz96YrpR/JhJWe9/9imYavF7BkpvsoMBc96R+zTGOB829hO2nfdIDaXVJGxB9A2rkd76555N1ZW2yhcek0gHoq9z+c2b1hmcb7qsfFqj8ErIq+VRqivVfd0qOcEdSerkzuGGb7Tj9lXfe81l7vCFsjBY9ikFSOqXkHd3V/ZXuA7yXCRUOz//649uasmVp7+/bO+xlx6YgqX0A9qRX5Dib8kOxSr9Y2+E7JnpEJOGanjrypSaW6/3PaOqIHN7d5V5tYTeb38zIkTftUYWnul43YRvk9RoOkzGHM+uq7m8f3Wmav8txXPgpZfbrS+vcZOMPxpyGtpM1fcXPuGWe6uHRitHq6cGFu2vqZtnLkoc6fVx+7pA3OXbX0cq+hgGQmdyjYdu3WhvVm6KcbUQ2SuPhF0VuVNm6DZDgP3z7wrx39a/dQu2+daf0MAr7vkn3YYDjSq591+gylyM9hcGA/r/OXrrR+qncsVN+xSdt3ZT73n67xJY62MnxEOHLfG3asKzNpstyxjp+p3HEg27WACeCvA3b/Xr9Y9u13XfWR0vtAWOT8G4FuLJg9/xJ3vUVtS5JeCLQqgTEbJCqKc3sb9Zds23lxd01Hv/a+5ctz6sJX+SlfhmT7NcfRrv51pG092y6dzEQ/cgLyNUh8jjoAdJVl9vhGjl+4cGFiw8z5f2bgg65OgvmLhb7emgFUWYFUF0adEwRoJe0fvJOb4UHG574A46tWn+FaCQvbSQd0qCqrJzr6tQOWL8+tc8rflem+jJnV/RnXwwntg8UlOXU+vfYk0/r/uO5clEdNMopmT7efQibT2fsBOtT723gaJHV4PPzy9FcOqbdr4Hccphk6Um9yAeBOyzRcThmS6e7vAax26FyP8kIH8L5OI0pdqiWNnxlxp4T5PKuv97vN7DhiNEiapa9/Ka8euxqs9gkrn3vAy+GoTG6uxrY6/llzLOGn23HpxBj19LsEnOMqJnBawTR+7C1nMqVf5V19JUJqtM4PIhskMfW7UfW6mZHa615Yz+h5Zqjd6dpDhCsHhoa+155oU/frnDtVbwyWhva65+ZvqvFjxBOkI+pobLHPML0v5HI57XfP2up41oc8PcelltnjcoaQTOtNbyuj1emwY125H22y3DGPn2o37EBPPX3FMg3HKY/hX49MX/LBBDTXYgiADQN2/xyn8dLs8kdtR5JeCLQygaYYJOoCVzKtq45012phiXFUoc9YVf1/Mq2rs7jOM+Z3WKZxXFcqe1ojg+TY1De2HqR2tXro8TJDe6/o63k8CLDvYA4UC6ZRjVBcftVntVVl5HeuW23Zq9X6uY48S+22tr338mPYTjpw0LLx6eIy4x5v2YI87oDcE7euRZfMY01zGSjlbyV4H78dJfVTZzp7OoF+6M2zJQwST/m8MsatI0H1ZBPvVfVQVpXp6FR2X5vK58y9zy2WabiPBw6fX78HIHf8njrHBkfbocRpkHA8+rp+3fPa5kG7c11p/bcMOHcmH7dMY+8qnzh1InAi1EBPlWyfWZzb3bOAo/qbEf3ScJvUnyBgd0edrxuw++d6V2jD6kQUgyROfmHlraYbL4PkyJO6N0+0lb1u7eSQUTk4eRjAx5xyE2nHFvK5u4LHn+xXQHSd5/cRk1Tn78lM93fA7IrPRMD9BdOoeT4M6NvH1FaUDKPV6bBjXRxyxzV+Hrn4G9sk7PYRDg3sttIHVv74suf96jyZ1tV4q45Zr2VgLQHvIMFfqo63cZQ/ajuS9EKglQk00yBRdxC+samwdJNl9tQ8D3kvZhLwhYJp3BbGIElm9C4wVng79gXztFn1vBF1ZrInENNtnvfetEzDtRuSXNT9UWhcdtdbe5h/afX1fso1WKSyB4JIrZo4n1WWaYzwBhS2kw7oUH2PYFUzTaZ1deRje5cUhKOtvFGopfFhplboZ/Sv7li+fHnJTymPyuT20dge4Ua0BQyStxfM0+bUq+vYdcTPSQHwkmUarhg6imvlntEIJwBBK9td6e6rGfxV12THZ7t/rB1JjAbJ2PV15IKFKu7TlmnUFjm85e9M67cSUHY3XHmGOvq1WdWd2Th1IqDdNtTTWvtM6b8B4SCH7Bu1xIZtViy5am31bxWvXM+6y019ltnjWsGPohdRDJI4+UWRWaUdL4NE5dWZ0j9BBHUhOXh8ZPzI6jO89xldxQrQkRHHe50vdab0NBHyHj6vWaaxraP/9y7ujbmtqA+MVqdDj3VxtHH/fnnM/VFXSv8ME7zG5hrLNELdk/PTb59F2abUW9S2JOmFQKsSaJpB0pnO7k8gdSG1+ry2YJ62nZpE+lwErw2+YQySijtR7/GVwHsemwZ9XwMCpSHawuMmVO18KLebtVUxNXkfGqI5znR+gyIRn1TI947whhW6k/bvUO+zTEP5Ovd9kmldrb67vH54V+u6Uvq/MOEHrg8wnrf6jA8EfbeyOjjCvW8LGCS/tkzDtTrpLUPcOhIwWD9smYZzUlkTK5nW1VE712V3DfxRPzeevu42gR8XTeO0ZnYcMRokY9bXZCp7bghvZQ1xEHiP6pG4OHUiQB8a6qljUqmcISxxFojAny+YvT+t/q1rhBMQgFn752Jf7t6GIAISRDFI4uQXVf7xNEjKk/OMfg0Yvk4SlKE8YPfv22iXyl9H+N8ss3dhnb5dLYJ565ct01Ce+aou5ZveVuoYJA11OsJY13S5A9rhmPujiqt8r+e71ZZpOHcrI6lxHH1cJAEksRBocQJNM0iGOzT9ORB2rpa5OgHrSuWSTHZt9d55PCGMQZJMd/cCXHOpW/l+3ZUmlabionHEkS6/bVc/3/Jer1zJlP4UCM7L7utouratv4tjn+16n4Bjfh0qAcsLpnF84KCV0R8A4xDXZMZzfMDXhSPwZNE0/m/QdytnmEfsnky8QcJ3WWav8uIU+MStIwEDX/nYoZ9QybT+CoDaqqZKQ7a9S2HZpZ4Vb8Bv8ONJZJA0Q18DHB9E7j6ZeFNw0hj7jYDJZkM9rRbo8EXnz5qmzVR3D2qe4xi4rWgaX6gZLals0ePh58UF87SdxhKjJopBEnebilK543Gp3SlP2dWxbf+np78vJ7FJO3JlPvfzRvIH9BlLLdM4Jejdrkz3Acysjoe5Hi2xYfPq7lkcbSXYIAnR94Z0cR+H3HGNn35BTAn4XcE0ajHUGtW/9/c4yh9VBkkvBFqZQFMNks607rqsyZXYHJ1p/SYCTnWAOMUyjXIU7zAGiW+EY+APlmmM8E7khF2JiO3yTqJ+T2ilne5eepm6EFt7/NNuOh5RjtJa0mpufYdfDD4+EWHVaOQ54zqRkssDRxiDJJ39GlAOhuh8nrBMY48ghVSOANbPnD8iIOSEGyQNeAzrkU8U7CbqSNj6rLL1M0iCAuBNdoOkXmTvsPoaUH/R+06iTivfU/aaF6dORNUHv4L4uNN9p6Nf20YdOavESFKRupX3ssoT7MQjLKgoBkmc/MLKW0033gZJxWmCukviOt6r5GkU/LfWB/hN1JmWWH09zrHQhaJzce4gsu0RwRA7+rXZVQcncbSVcjsNaVh46y7se3HIHTZv11gfYvwMcB7ze8s0wrht91XvOMoftR1JeiHQygSaapAcnc4ebIN+XRs+CY8U8sYBnjsPQ4Nt2rb3/Dj31vCkofGl9oDt02cs03B75PGQ9spTk2u6Nst3VyOtPwlgvuMzry+Yp81VK5KdKf1CIlzhzEIjHL4ib3hdEZeThO0ow6aL2qH6uaisRJOfF6SQh51+4RYzNk7/u/f3yWCQxK0jUetJDJJNWhTGgA44HhQpGrlXb+PUiaj64GuQZLIfZqZHnb9VV9/93Is7j6ONdlCJYpDEyS+q/ONskFAyo68C44ggOSnAK5qrn/aZ4DPop0Wz5/NB302muw8H2OvMxK4c2Sq/FkdbiTJmjdogSevnMOA9ej2mNj6adhiuP/IJhAs0PCZeT6/jqreobUnSC4FWJdBUg0RtGXSl9RcdUZZLrGkfd6/4lOMK1CIVhzFIvEe+KjAHOvpXzwy6oF3uYNPZFEAu94oEvFwwDfeF8MoH/c7yg/kgq6/34UpALKcLwJcWzNN2DDo+EbajDJsuskGS6f4sMd/hUbyBBfO0jiCZg7xDTQaDJG4diVpPYpBENUiyxzPoJx59fb0SX2dU/WecOhFVH4InoLqKoVQLBFmNXZBM69d7gj+OaXW2mn8UgyROflErdDwNEv8gqCMkXssJbR+vq/VGBgmA31qm8ZGg8gd4OvybZRq1+40BwTXH1FbGxyBpfhsfTTsMY5B0ZvSFxKjd56rUV79lGg2D4AbVbVz1FrUtSXoh0KoEmm2Q+LnQVd5Kat6qGPhy0TRuqA2QYXZIvvD1rah9mopWrDlBqhgoyuVwYOee6f5XYv6y6/c6x3/8fIkT0TepbfBae7BNuft15v8dyzTOD5xohNz+jq1DXXTJfNI0tePjevzc1FYTtKzb3xBHtjpj1pGo9SQGSTSDRMVjgcZed5qsJTZs4fQ8FaUjjVMnoupDcB81IhjdKwvmaTv89ln7vwmoOaBg4nOK+d5ropTfL20UgyROflHLMV4GSeXeodq1muGQ8SkGrvUGRWTgNzP7Vx8StCgWcIdkfUf/2q1VoEXf+hkZ8FN5Mlhp9fV2VtPH0VbGwyCJQ+7RtMMwBslnFl+8Y8lOqDhe7ukDafML+Zzn6PZwkq60bjHKdzuVQ5PhfwzD6jPKAYfjKH/UdiTphUArE2i6QZJM635eQqoMbJu0HVbmc+rC73AjDmGQlBtzRv+5dwudQNcUzB5XgLHqdytnsJVfcGfMEDT0HZ/WHwHgXMF6HITrwbjRWZF+0XOdv4ftKMOmc307xBnYyn0QdWl2G+e7BO4umL2Gn1L6ddQq3WTYIYlbR6LWkxgkmzQszARgeEI0wmkE/IKkqrSViOfKQYBywvAKwK8y6OmiabhiOMTVb0TVh6BBoDLpV4sdtQmwCtznic001G5rO3hjHY1mYKnEFlGLO67urKN/9TS/iXVc/KLKPh4GifIG2fbOViq2zZ4O+WwN/HHlHS+Z1pX3K5creGa+uNjXq1zej3gCDJI6Ol2+w6d0ekdPn31Bwez9tnt8iaGthFxE8xY0SltodhuPkndV7gj9kXJqUItrpN5nxteLfYb3bma1P1Kx0jZ38fHE/Wp2+aO2I0kvBFqZQNMNkkrkc2VwbO1T8BEuBMMbJLlDwfb9nm9u0Jj+yS84YjKtqw78PE/61QvmaXvUjWeR0s8GwbsSqS7G7+P4VsNzr2E7yrDpXINRCIOkMsG7EYRaLJjKN94cLA3t6Y0u3Ol/xKv8yuQxSOLTkaj1JAbJJo0NOwHwu/cE4KkBu3+B18VqMpP9EphqO63l3BjfsvqMr7nbSjw6EVUf6g0CybSuAsaq2BLVR11m39R/elbIxzKgVLx7qdVb1xO0c5rMxMMvahnGwyDxd/VL11tmz5lK3s5TcrtQyVYX3WdW5Vfu4aFpBxSW5kYEQg0ySAD8RUtsWODd+fNz81x26mXbH/J654ulrYyDQdJsuUfTDsP2R11p/VQGbvLo6qs0oO1RuC3nMuqTKb0bhJwzLVXu0Dr/1uzyR21Hkl4ItDKBphsk5YlwWlf+9ZWffdfjF/08rEEy/N3uGwD+kuezbzDxhdPsobvf1qa/O5uwO9t8NsApT7qNDD64aPY+Vq9CKt5VVOBB1/Ew5ztBqySuiVDIzj3ODvWoVG5XjewnALS5ysz4M4jOoun066HBjbM0bj+BuHxh/+1KwEWXXkwWgyROHYlaT2KQbNK4sBOAcryiNVs94l2VVAO7Db5Am5Z4bKB/YIu2tsTnielyz7GaF9pI2/OufG6EU4Y4+o2o+lCvzwmY9G96hXGC1Wd479eMelxJpnW1kuvyHqWigdsJ7bSZa/FC/2y833k3Ig5+UYVvZhySWt42fcxa1lN2wlK5TK5c+W7q+xjPd6zX9qh6t1LputK+l51XryNtvwfyOVcw1ACDRI0tOygXsiVo5/UTHp0+NLBVm5ZYrBHlGGh3jTWgfNHsGTGWxtFWRqvTUd5rttxR8q5yDdsflU8ZdMx/0BPAVCnIfzFpZ9E0PGoPYS6VbBUvSi2EqFgx1acE1g6y+nIupxXNLn/UdiTphUArE4jFIOlM650EWN6C+8X/iGKQlLfU12x5KxN9NiLU9WCcVD3L2ehdv615xzt2aYh2XnVLzwt1JxktYJCUB9qMngOju1GZ1e8EHMfAv3nTTiaDJC4diTrwiUES3SBRbygjOkH2Aw7HGGFU9x3b5sNXLutVxy1HPHHoRFR9aFSIZFp/GsCHfNKtWUfaXO9kt9H36vZN6W7TZ8Fm0yueAKpx8Isqf5wGibpXg2n2416dYxufLi4zXB6vKkdhlZ553L/StZbZ4wqk6G+Q0E1gexcQfTIEg2fbbe2AoKN6zW4ro9XpqO81U+6oeVfGxIZxvKp1U7n3oY7q1fXo6alLG+DFltnb51fHzSx/CB2SJEJg0hCIxSCpnO92nacMCioUxSCpUKWudPY8Bl0EYKuGpBkPUUI7029LPejdgK3acnK1klgwjYaDSdiOMmw6p6xhV3iqvJJp/VsA1Nl63/pWxw6Y+dyO9U/dMFnjkHjqsuk6ErWexCAZnUFSnjCkLt4BlFDe8Vzn9QPa62METlejs9fpD5qqE1H1oVE/lcxkv47hXR/XE0eAzGMyuQ8Msf1bvxgb5cw9Bsl49bv1GMVpkCTT2TsBOsadf50YU6dk90aJlDMV584zM2t3VCTXAAAFDUlEQVSHF/tytSjrvjrCWMZDA2dTe3sfQMk6ZX5cK2mfW3Fz7pl6XJrZVkar06N5r1lyjyrvkEeeq9yHHUGUbgDINwius34I+G8m7TQrn3tgvOqtUd8ivwuByUIgFoNkeFLRfQuIa1GHAVxkmcaIAXcUBkmZ7TGZ3JaDXDqeQJ8mYC8evrytLoaq+CYvEehBaFQoLM39MmplqG8Psa3uwUwfMUEgPrWY71VH0uo+YTvKsOmcmUU0SMqvJhd1fxSEMwA+GFS+6L8WwN+IaBUN0VI18O1/+unt222cO+CdE1V84HOjMgf9HhCh1tdL2Wh4BOXbTB2JKpcYJJtqZTT6WtVZIj6eCR8D8H4AWwJ4F8CrRHjYZiwvmoYKghhaN5ulE1H1oVHbOfqU7u3tEqvjPK7HhnbISjP3YKP3o/5eMUp0oBxr430ANgJYA8LTDNxXzBu9ft9sFr+o8sZlkCDB870OS5R+DbZpu1djZfnJmkzr6iL7Nzy/vciDA3sWb71CHX31j0XFdKvV16PuC1EylfscyFZHi9VuizpC9zYIT5GN22as15aqAJlhOan+faxtZbQ6Pdr3mtHGR5P3aPujznR2f41oITPUgqRyPPB/AKhjeq8BeITAK2b0P3VHvVAE3vpsRr2F1RFJJwRanUAkg6TVCyPyjY1AxeNPOWCl43nLMg0/BwVjy0zeFgJCoEaga3Huk2zbykV67akEMt0lisElSFuHQMCRrdsts+fE1pFSJBECQkAItAYBMUhaox5aQoquxbn92La9l/4ft0zD5fqwJYQVIYTAFCKQTGcL3iM8TNCDdiqmUNGnbFFGs3o/ZWFIwYSAEBACDQiIQTKFVaQzlTuMwJ9i4p2JsTMIO4Fwh5U3vupX7M60fh4BLn/3wMjLmlMYmRRNCIw7gQAnIBvbbW2nZsQeGfcCSYZlAmKQiCIIASEgBMITEIMkPKtJl9I3VgPwlpagPVcs6VHB2GrPkSd1b55o4z+NCMpFdGAh3/Mfk67wIrAQaEECuVxO+/0LA9u8qL3x1pz+OXOmJRILGXQZgM3c4spCQAtWXySRxCCJhEsSCwEh8B4nIAbJFFaAShA0Fa1eXVp1PqtBdH4b6KH2dzG0cZZ9oD0ch2Q/ZyIm3F3MGx7vM1MYmBRNCMRMYNhjj608ENZ73ippg7utWnp5o3QxSyufHwsBMUjGQk/eFQJC4L1GQAySKV7j5WNbZBcBTItSVAaebCftYL9Ac1G+I2mFgBDYRCCEQcJg7XirLzciHpBwnFwExCCZXPUl0goBITCxBMQgmVj+45L70enswTboJgC7hcjQJsKyoUE6a9UtPe+ESC9JhIAQCEmgnkFSjgdEfJaV7/1ByM9JshYmIAZJC1eOiCYEhEDLERCDpOWqJB6BDj001zZ7J7sTGo4FYz8e9qOuzq2r+ANvM7CaCA+xpvUVl+TUMS95hIAQaDKBw06/cIsZG6f/WsVVIWAWAzaAF8G4L5HQrrl7ae7JJmcpn5sgAmKQTBB4yVYICIFJSUAMkklZbSK0EBACQkAICAEhIASEgBCYGgTEIJka9SilEAJCQAgIASEgBISAEBACk5KAGCSTstpEaCEgBISAEBACQkAICAEhMDUIiEEyNepRSiEEhIAQEAJCQAgIASEgBCYlATFIJmW1idBCQAgIASEgBISAEBACQmBqEBCDZGrUo5RCCAgBISAEhIAQEAJCQAhMSgL/Cw3mfr7WwJhqAAAAAElFTkSuQmCC"/>
          <p:cNvSpPr>
            <a:spLocks noChangeAspect="1" noChangeArrowheads="1"/>
          </p:cNvSpPr>
          <p:nvPr/>
        </p:nvSpPr>
        <p:spPr bwMode="auto">
          <a:xfrm>
            <a:off x="155575" y="-242888"/>
            <a:ext cx="7658100" cy="514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de-AT"/>
          </a:p>
        </p:txBody>
      </p:sp>
      <p:sp>
        <p:nvSpPr>
          <p:cNvPr id="6" name="AutoShape 4" descr="data:image/png;base64,iVBORw0KGgoAAAANSUhEUgAAAyQAAAA3CAYAAAD9oI6sAAAAAXNSR0IArs4c6QAAIABJREFUeF7tnXucHGWV93+neibJJITLS5AAAgZdlvByJ7pcVFBZEKYHQQmCkO4OICu+AnITBbqmpwbk4gUEVhQx6Zpw0ywC6epEXBBeVFhQdGWFoLACK/erIWGSzEzX2c/T092pqqnqrprpmukZTn0++SPTT9Vznu9znst5LucQ5BECQkAICAEhIASEgBAQAkJACEwQAZqgfCVbISAEhIAQEAJCQAgIASEgBIQAxCARJRACQkAICAEhIASEgBAQAkJgwgiIQTJh6CVjISAEhIAQEAJCQAgIASEgBMQgER0QAkJACAgBISAEhIAQEAJCYMIIiEEyYeglYyEgBISAEBACQkAICAEhIATEIBEdEAJCQAgIASEgBISAEBACQmDCCIhBMmHoJWMhIASEgBAQAkJACAgBISAExCARHRACQkAICAEhIASEgBAQAkJgwgiIQTJh6CVjISAEhIAQEAJCQAgIASEgBMQgER0QAkJACAgBISAEhIAQEAJCYMIIiEEyYeglYyEgBISAEBACQkAICAEhIATEIBEdEAJCQAgIASEgBISAEBACQmDCCIhBMmHoJWMhIASEgBAQAkJACAgBISAExCCJSQeSqexXQHSd6/OEn1h544SYsmz5zx6Vye6psXYWwIcA2B7AdADvAngVhPOtvFFo+UK8xwUUvX6PK4AUXwh4CEifICohBIRAMwiIQdIMij7fkE7aDaUzoy/UGLcw0O6HnJi/WOjrvSmm6pDPNomA6HWTQMpnhMAUISB9whSpSCmGEJhgApEMkq6MfgUzLvSTmYHfFE3joyHLQ11p/UUGtvP9FvGJxXzv7SG/1ZLJpJPeVC2HnX7hFjM2Tv8bgNlBlSUGydjVOJnWrwfw/8b+JfcXbJs+vHJZz+/UX0Wvm013Yr6XTOuLASyp5P6uZRqbTYwk4XKtN/aE+4InFaHHyhu5Ub0rL7kISJ8gCiEEhEAzCDTNIAFg26TtsDKfe6WRYMlU9kAQPRSUjsUgaYRwUv3emcmeQEy3eYTeQKSdODTIvyxp75ZmtGvaiiVXrZ1UBWsxYcUgabEKaWFxkulsAaCkGCQtXEmTRDQxSCZJRYmYQqDFCTTTIAGIz7DyvT9oVOZkuvtKgL82lQ2SRgzeS78n09lLAOp1lplBPy2aPZ9/L3GIu6xikMRNeGp8f+HC3GbrZ9qvA5ghBsnUqFMphRAQAkJgshNoqkHCwL8XTePwRlCSKf0pEP5RDJJGpKbG751p/VICLnYbJLi6aBrnTo0StkYpxCBpjXpodSm60tnjGfQTh5xyZKvVK03kEwJCQAhMcQLNMEheAPB+xYmAQXtwYNvirVe8HcStc9El80nTnnT8/iKAHVyT1SlwZGuK602k4vkZJAC+Y5nG+ZE+JInHRKAzlT2ZiJZ5PrLRMo3qSnnD78vxjIaIWj5BMt19G8BOb3+T0yBh/NHqM/ZpeeAioBAQAkJACDQkMHaDhPATMBxHbzhtmb19gQZJKnsREV1W/Z2Yf8ZEn41qkByTyW1ZskvHMdGnAewFYA4BmzHwFoDXwfQoa/zzV6a9ctdjN9446CdPMp29E6BjXHmHOEqk8h7i8pGHNo/cHy/me3+l/hZ24pZMdV8O4q+7v0OfK+Z7fqb+1rkotwdpfDbAn6wYfhsA/A2gok10dZg7O+o7XZncbjbbpwM4goYNSE19hxj3ljT+0cp8739V5L4PRCqv2qMlaIcVS3peaqhNjgRdmWyGmZaGfad6qb0ej6NOvXjnxFDiWwwcBmAmCA9YeUPVv+/TDB2pfrhRPSVT+rEg/jJACwiYxcqVMeN+Ir6yYPY+4RQweUp2b5ToAgAfqdRpPwFPgHBTIW94DYawCBumi80gAd1umT0nKgGOTnXvVSI+i4BPOPT1f4hQpLahq1fc9M1XGwpaSdC1OLefbdsnE3AwgHkEbMnAGgJeZtD9tm3funJZ7yNhv6fSNUsnRqOnXSndYELWJW+ISfXRp120rT3Y9vLwmo+jXTLvt6Kv9w9hyp9M698GcF6YtKjjnrxZ/ELJ4epPfByqhGDXKJ/kou6doLHq+zZ3pq3nZKPr9NxM3mj/Semk6/tE37XyPTXG/jrC5xTzvdeo9zoX6UdoGp3M4H+quEFX49RzAN/RzkM33Nl3+ZuN5K/+3oy2MhqdVvmHHev8yjJWuRv1y80aP8t92ymX/KM9pJ0AKo8/qu7nABhQbusJ9B/M/LMFu2h353I5ezzrLWxekk4ItDqBsRskwFcAKO8+5YcJdxfzhmuS74SQTOuPAvhw9W8EvoBB33KmaXCpnbrS2fMYdBGArUIAfpaACwqmcYc3rc/RBZVkzbrntTkPPJAbCvq238SOgeeKprGLQhClk/a7X1EdDDsz+pnEuBpAIkCWNTa0o1eauQfrcejMZL9KTFcCmBaQzga42zJ7L02m9dUAdnOm2zB945b33njlmhCsa0lGbZD43TchPnWaPXT3ILWrydeOtUwYf7b6DJesld+apiPVvOrVUzKl3wjCFwP4bLShHV6tI8UFTDcGuT8G6PYF8+ikKINa2HqJyyAh0M0Fs2dRV1o/hwHVloP09e82tM800tfyBHwgsQRERzUuG/WVhnDmqlt63mmQtqk64XsvqoGeHpPJfWCI7b96DYs20ubdlc89FyR/QFv6k2UaezbmM5yiCQZJU/mFlbuaztfLVhMMEvX9AL5vt9vabncuy73mlTXgDuTjpc3f/siq667bWJM5rV/MwKWe9y8fsPsvm6Z13O5wKuCH4yUNfPwKs/c39Vg1s62MRqejjHXOcjRL7vEYP8t3rjr4eyBO1+nbqsVbbduUqnolDKq7ZpU/ajuS9EKglQmM2SDRmPdjokccE6z1NF2bU7gx1z+iI09dvAMoody/VvN9hoi7mekWZ9ogg+TQTG7GZmzfDOBzUaEScEnBNGo7M+r9hQvP6Vg/c7YacFwuL5nxyWKfcX9QHsl0djlAx7lkBi4rmsYltQlsyMCIXens+V6DDMznEdHLDNwaopzvaAmaH7SDkcxkvwSmG0J8B8zIaITLve6Y15HW8UA+p3ZmQj+jNkgy+gVgXOXRh3M0m3ZhwpkuAXwMkmbryKbJhX89lX8n+k4DMG+18+Cug2jbFURqBy1owj78OfAFBbNXrWg39YnRILmRwcooVm2z0VNXXyu7YA8HuQQP+PivOvrXHrF8+dXr/X6PQyeSo9TTzrT+CwL+2SknAecWTEMtPPg+fv0NCF+z8oZrIace+LEYJHHwa6Qk3t/jNEhUXn675WC61errOckpy3BwV/q9Z3d8A9vah4vLcmrXpPb49e3EuI6Jt/OOHwE8/q4l7ANWLLn0z36/N7utjFano+6QNFPuuMfPrhNzc3ia/QsA+0bQWTVWJi3TuG886i2CXJJUCLQ0gTEbJGxre2qafS0PH9EoPwQc57sjkcp+mYn+dRMRup7Ifsx7tCfIIOlKd/+QwerYkfN5G8w6YN/Zsb799Y2zh+bZtnYGGGd5VyKZcHwxbyx3Dxrdyxh8suuLnq13529Hnnnm9MQ7W73hNWKItPmFfO6patqwnXQypZ8NQnkLfxM/uoZRXo0JswMEJvp+Md8zIv7E0ad0b2+X+Ony8Sb38wyIzh4ovfv/Z2GzWYNknwjCNytR02d50788/ZVpQcfewmh3lDskfjzAdAWIVfnccUx8DJI4dESV0Vcu0PUAq3gOilndh8BnMygFYP9GaQG89fL0V+aOhblfHnEZJADU0bxjAWwZomyB+rr/6ae3b7dxrop3oo5gOp872NZyMzfgL/2z8X4q2coZgkff6VrL7DnbL/84dGK0ehqwK/sryzQ+7if7oYfm2jbb2Vb9zRaO320tQTtGPUap3q9MsNRxU+dT9w5JHPzC6IkzTdwGybGLcu8b1MrHsLZxy0ZHWGaPmpCqh5JpXbmrP8CZRrXtgtl7rbdMXensWQz6nufvqj/+BzD+CMJ5Hf1rH3pneseW7YnEooonQvcuNuEev2OpcbSV0ep02LFOcWi23HGOn+X6TmWtETu1jIcAPn+dlvjDZvbg1kBCjeHqCK7zedsmbXfvkepmlz9qO5L0QqCVCYzZICFN25/Z/pRrVdtnZUlBGLE6SNRJzNsx4IrQ7WeQdKZyhxHZ/+6B2Y8EH2Qt6f2jF7Lfag+AN2m6tpNz96YrpR/JhJWe9/9imYavF7BkpvsoMBc96R+zTGOB829hO2nfdIDaXVJGxB9A2rkd76555N1ZW2yhcek0gHoq9z+c2b1hmcb7qsfFqj8ErIq+VRqivVfd0qOcEdSerkzuGGb7Tj9lXfe81l7vCFsjBY9ikFSOqXkHd3V/ZXuA7yXCRUOz//649uasmVp7+/bO+xlx6YgqX0A9qRX5Dib8kOxSr9Y2+E7JnpEJOGanjrypSaW6/3PaOqIHN7d5V5tYTeb38zIkTftUYWnul43YRvk9RoOkzGHM+uq7m8f3Wmav8txXPgpZfbrS+vcZOMPxpyGtpM1fcXPuGWe6uHRitHq6cGFu2vqZtnLkoc6fVx+7pA3OXbX0cq+hgGQmdyjYdu3WhvVm6KcbUQ2SuPhF0VuVNm6DZDgP3z7wrx39a/dQu2+daf0MAr7vkn3YYDjSq591+gylyM9hcGA/r/OXrrR+qncsVN+xSdt3ZT73n67xJY62MnxEOHLfG3asKzNpstyxjp+p3HEg27WACeCvA3b/Xr9Y9u13XfWR0vtAWOT8G4FuLJg9/xJ3vUVtS5JeCLQqgTEbJCqKc3sb9Zds23lxd01Hv/a+5ctz6sJX+SlfhmT7NcfRrv51pG092y6dzEQ/cgLyNUh8jjoAdJVl9vhGjl+4cGFiw8z5f2bgg65OgvmLhb7emgFUWYFUF0adEwRoJe0fvJOb4UHG574A46tWn+FaCQvbSQd0qCqrJzr6tQOWL8+tc8rflem+jJnV/RnXwwntg8UlOXU+vfYk0/r/uO5clEdNMopmT7efQibT2fsBOtT723gaJHV4PPzy9FcOqbdr4Hccphk6Um9yAeBOyzRcThmS6e7vAax26FyP8kIH8L5OI0pdqiWNnxlxp4T5PKuv97vN7DhiNEiapa9/Ka8euxqs9gkrn3vAy+GoTG6uxrY6/llzLOGn23HpxBj19LsEnOMqJnBawTR+7C1nMqVf5V19JUJqtM4PIhskMfW7UfW6mZHa615Yz+h5Zqjd6dpDhCsHhoa+155oU/frnDtVbwyWhva65+ZvqvFjxBOkI+pobLHPML0v5HI57XfP2up41oc8PcelltnjcoaQTOtNbyuj1emwY125H22y3DGPn2o37EBPPX3FMg3HKY/hX49MX/LBBDTXYgiADQN2/xyn8dLs8kdtR5JeCLQygaYYJOoCVzKtq45012phiXFUoc9YVf1/Mq2rs7jOM+Z3WKZxXFcqe1ojg+TY1De2HqR2tXro8TJDe6/o63k8CLDvYA4UC6ZRjVBcftVntVVl5HeuW23Zq9X6uY48S+22tr338mPYTjpw0LLx6eIy4x5v2YI87oDcE7euRZfMY01zGSjlbyV4H78dJfVTZzp7OoF+6M2zJQwST/m8MsatI0H1ZBPvVfVQVpXp6FR2X5vK58y9zy2WabiPBw6fX78HIHf8njrHBkfbocRpkHA8+rp+3fPa5kG7c11p/bcMOHcmH7dMY+8qnzh1InAi1EBPlWyfWZzb3bOAo/qbEf3ScJvUnyBgd0edrxuw++d6V2jD6kQUgyROfmHlraYbL4PkyJO6N0+0lb1u7eSQUTk4eRjAx5xyE2nHFvK5u4LHn+xXQHSd5/cRk1Tn78lM93fA7IrPRMD9BdOoeT4M6NvH1FaUDKPV6bBjXRxyxzV+Hrn4G9sk7PYRDg3sttIHVv74suf96jyZ1tV4q45Zr2VgLQHvIMFfqo63cZQ/ajuS9EKglQk00yBRdxC+samwdJNl9tQ8D3kvZhLwhYJp3BbGIElm9C4wVng79gXztFn1vBF1ZrInENNtnvfetEzDtRuSXNT9UWhcdtdbe5h/afX1fso1WKSyB4JIrZo4n1WWaYzwBhS2kw7oUH2PYFUzTaZ1deRje5cUhKOtvFGopfFhplboZ/Sv7li+fHnJTymPyuT20dge4Ua0BQyStxfM0+bUq+vYdcTPSQHwkmUarhg6imvlntEIJwBBK9td6e6rGfxV12THZ7t/rB1JjAbJ2PV15IKFKu7TlmnUFjm85e9M67cSUHY3XHmGOvq1WdWd2Th1IqDdNtTTWvtM6b8B4SCH7Bu1xIZtViy5am31bxWvXM+6y019ltnjWsGPohdRDJI4+UWRWaUdL4NE5dWZ0j9BBHUhOXh8ZPzI6jO89xldxQrQkRHHe50vdab0NBHyHj6vWaaxraP/9y7ujbmtqA+MVqdDj3VxtHH/fnnM/VFXSv8ME7zG5hrLNELdk/PTb59F2abUW9S2JOmFQKsSaJpB0pnO7k8gdSG1+ry2YJ62nZpE+lwErw2+YQySijtR7/GVwHsemwZ9XwMCpSHawuMmVO18KLebtVUxNXkfGqI5znR+gyIRn1TI947whhW6k/bvUO+zTEP5Ovd9kmldrb67vH54V+u6Uvq/MOEHrg8wnrf6jA8EfbeyOjjCvW8LGCS/tkzDtTrpLUPcOhIwWD9smYZzUlkTK5nW1VE712V3DfxRPzeevu42gR8XTeO0ZnYcMRokY9bXZCp7bghvZQ1xEHiP6pG4OHUiQB8a6qljUqmcISxxFojAny+YvT+t/q1rhBMQgFn752Jf7t6GIAISRDFI4uQXVf7xNEjKk/OMfg0Yvk4SlKE8YPfv22iXyl9H+N8ss3dhnb5dLYJ565ct01Ce+aou5ZveVuoYJA11OsJY13S5A9rhmPujiqt8r+e71ZZpOHcrI6lxHH1cJAEksRBocQJNM0iGOzT9ORB2rpa5OgHrSuWSTHZt9d55PCGMQZJMd/cCXHOpW/l+3ZUmlabionHEkS6/bVc/3/Jer1zJlP4UCM7L7utouratv4tjn+16n4Bjfh0qAcsLpnF84KCV0R8A4xDXZMZzfMDXhSPwZNE0/m/QdytnmEfsnky8QcJ3WWav8uIU+MStIwEDX/nYoZ9QybT+CoDaqqZKQ7a9S2HZpZ4Vb8Bv8ONJZJA0Q18DHB9E7j6ZeFNw0hj7jYDJZkM9rRbo8EXnz5qmzVR3D2qe4xi4rWgaX6gZLals0ePh58UF87SdxhKjJopBEnebilK543Gp3SlP2dWxbf+np78vJ7FJO3JlPvfzRvIH9BlLLdM4Jejdrkz3Acysjoe5Hi2xYfPq7lkcbSXYIAnR94Z0cR+H3HGNn35BTAn4XcE0ajHUGtW/9/c4yh9VBkkvBFqZQFMNks607rqsyZXYHJ1p/SYCTnWAOMUyjXIU7zAGiW+EY+APlmmM8E7khF2JiO3yTqJ+T2ilne5eepm6EFt7/NNuOh5RjtJa0mpufYdfDD4+EWHVaOQ54zqRkssDRxiDJJ39GlAOhuh8nrBMY48ghVSOANbPnD8iIOSEGyQNeAzrkU8U7CbqSNj6rLL1M0iCAuBNdoOkXmTvsPoaUH/R+06iTivfU/aaF6dORNUHv4L4uNN9p6Nf20YdOavESFKRupX3ssoT7MQjLKgoBkmc/MLKW0033gZJxWmCukviOt6r5GkU/LfWB/hN1JmWWH09zrHQhaJzce4gsu0RwRA7+rXZVQcncbSVcjsNaVh46y7se3HIHTZv11gfYvwMcB7ze8s0wrht91XvOMoftR1JeiHQygSaapAcnc4ebIN+XRs+CY8U8sYBnjsPQ4Nt2rb3/Dj31vCkofGl9oDt02cs03B75PGQ9spTk2u6Nst3VyOtPwlgvuMzry+Yp81VK5KdKf1CIlzhzEIjHL4ib3hdEZeThO0ow6aL2qH6uaisRJOfF6SQh51+4RYzNk7/u/f3yWCQxK0jUetJDJJNWhTGgA44HhQpGrlXb+PUiaj64GuQZLIfZqZHnb9VV9/93Is7j6ONdlCJYpDEyS+q/ONskFAyo68C44ggOSnAK5qrn/aZ4DPop0Wz5/NB302muw8H2OvMxK4c2Sq/FkdbiTJmjdogSevnMOA9ej2mNj6adhiuP/IJhAs0PCZeT6/jqreobUnSC4FWJdBUg0RtGXSl9RcdUZZLrGkfd6/4lOMK1CIVhzFIvEe+KjAHOvpXzwy6oF3uYNPZFEAu94oEvFwwDfeF8MoH/c7yg/kgq6/34UpALKcLwJcWzNN2DDo+EbajDJsuskGS6f4sMd/hUbyBBfO0jiCZg7xDTQaDJG4diVpPYpBENUiyxzPoJx59fb0SX2dU/WecOhFVH4InoLqKoVQLBFmNXZBM69d7gj+OaXW2mn8UgyROflErdDwNEv8gqCMkXssJbR+vq/VGBgmA31qm8ZGg8gd4OvybZRq1+40BwTXH1FbGxyBpfhsfTTsMY5B0ZvSFxKjd56rUV79lGg2D4AbVbVz1FrUtSXoh0KoEmm2Q+LnQVd5Kat6qGPhy0TRuqA2QYXZIvvD1rah9mopWrDlBqhgoyuVwYOee6f5XYv6y6/c6x3/8fIkT0TepbfBae7BNuft15v8dyzTOD5xohNz+jq1DXXTJfNI0tePjevzc1FYTtKzb3xBHtjpj1pGo9SQGSTSDRMVjgcZed5qsJTZs4fQ8FaUjjVMnoupDcB81IhjdKwvmaTv89ln7vwmoOaBg4nOK+d5ropTfL20UgyROflHLMV4GSeXeodq1muGQ8SkGrvUGRWTgNzP7Vx8StCgWcIdkfUf/2q1VoEXf+hkZ8FN5Mlhp9fV2VtPH0VbGwyCJQ+7RtMMwBslnFl+8Y8lOqDhe7ukDafML+Zzn6PZwkq60bjHKdzuVQ5PhfwzD6jPKAYfjKH/UdiTphUArE2i6QZJM635eQqoMbJu0HVbmc+rC73AjDmGQlBtzRv+5dwudQNcUzB5XgLHqdytnsJVfcGfMEDT0HZ/WHwHgXMF6HITrwbjRWZF+0XOdv4ftKMOmc307xBnYyn0QdWl2G+e7BO4umL2Gn1L6ddQq3WTYIYlbR6LWkxgkmzQszARgeEI0wmkE/IKkqrSViOfKQYBywvAKwK8y6OmiabhiOMTVb0TVh6BBoDLpV4sdtQmwCtznic001G5rO3hjHY1mYKnEFlGLO67urKN/9TS/iXVc/KLKPh4GifIG2fbOViq2zZ4O+WwN/HHlHS+Z1pX3K5creGa+uNjXq1zej3gCDJI6Ol2+w6d0ekdPn31Bwez9tnt8iaGthFxE8xY0SltodhuPkndV7gj9kXJqUItrpN5nxteLfYb3bma1P1Kx0jZ38fHE/Wp2+aO2I0kvBFqZQNMNkkrkc2VwbO1T8BEuBMMbJLlDwfb9nm9u0Jj+yS84YjKtqw78PE/61QvmaXvUjWeR0s8GwbsSqS7G7+P4VsNzr2E7yrDpXINRCIOkMsG7EYRaLJjKN94cLA3t6Y0u3Ol/xKv8yuQxSOLTkaj1JAbJJo0NOwHwu/cE4KkBu3+B18VqMpP9EphqO63l3BjfsvqMr7nbSjw6EVUf6g0CybSuAsaq2BLVR11m39R/elbIxzKgVLx7qdVb1xO0c5rMxMMvahnGwyDxd/VL11tmz5lK3s5TcrtQyVYX3WdW5Vfu4aFpBxSW5kYEQg0ySAD8RUtsWODd+fNz81x26mXbH/J654ulrYyDQdJsuUfTDsP2R11p/VQGbvLo6qs0oO1RuC3nMuqTKb0bhJwzLVXu0Dr/1uzyR21Hkl4ItDKBphsk5YlwWlf+9ZWffdfjF/08rEEy/N3uGwD+kuezbzDxhdPsobvf1qa/O5uwO9t8NsApT7qNDD64aPY+Vq9CKt5VVOBB1/Ew5ztBqySuiVDIzj3ODvWoVG5XjewnALS5ysz4M4jOoun066HBjbM0bj+BuHxh/+1KwEWXXkwWgyROHYlaT2KQbNK4sBOAcryiNVs94l2VVAO7Db5Am5Z4bKB/YIu2tsTnielyz7GaF9pI2/OufG6EU4Y4+o2o+lCvzwmY9G96hXGC1Wd479eMelxJpnW1kuvyHqWigdsJ7bSZa/FC/2y833k3Ig5+UYVvZhySWt42fcxa1lN2wlK5TK5c+W7q+xjPd6zX9qh6t1LputK+l51XryNtvwfyOVcw1ACDRI0tOygXsiVo5/UTHp0+NLBVm5ZYrBHlGGh3jTWgfNHsGTGWxtFWRqvTUd5rttxR8q5yDdsflU8ZdMx/0BPAVCnIfzFpZ9E0PGoPYS6VbBUvSi2EqFgx1acE1g6y+nIupxXNLn/UdiTphUArE4jFIOlM650EWN6C+8X/iGKQlLfU12x5KxN9NiLU9WCcVD3L2ehdv615xzt2aYh2XnVLzwt1JxktYJCUB9qMngOju1GZ1e8EHMfAv3nTTiaDJC4diTrwiUES3SBRbygjOkH2Aw7HGGFU9x3b5sNXLutVxy1HPHHoRFR9aFSIZFp/GsCHfNKtWUfaXO9kt9H36vZN6W7TZ8Fm0yueAKpx8Isqf5wGibpXg2n2416dYxufLi4zXB6vKkdhlZ553L/StZbZ4wqk6G+Q0E1gexcQfTIEg2fbbe2AoKN6zW4ro9XpqO81U+6oeVfGxIZxvKp1U7n3oY7q1fXo6alLG+DFltnb51fHzSx/CB2SJEJg0hCIxSCpnO92nacMCioUxSCpUKWudPY8Bl0EYKuGpBkPUUI7029LPejdgK3acnK1klgwjYaDSdiOMmw6p6xhV3iqvJJp/VsA1Nl63/pWxw6Y+dyO9U/dMFnjkHjqsuk6ErWexCAZnUFSnjCkLt4BlFDe8Vzn9QPa62METlejs9fpD5qqE1H1oVE/lcxkv47hXR/XE0eAzGMyuQ8Msf1bvxgb5cw9Bsl49bv1GMVpkCTT2TsBOsadf50YU6dk90aJlDMV584zM2t3VCTXAAAFDUlEQVSHF/tytSjrvjrCWMZDA2dTe3sfQMk6ZX5cK2mfW3Fz7pl6XJrZVkar06N5r1lyjyrvkEeeq9yHHUGUbgDINwius34I+G8m7TQrn3tgvOqtUd8ivwuByUIgFoNkeFLRfQuIa1GHAVxkmcaIAXcUBkmZ7TGZ3JaDXDqeQJ8mYC8evrytLoaq+CYvEehBaFQoLM39MmplqG8Psa3uwUwfMUEgPrWY71VH0uo+YTvKsOmcmUU0SMqvJhd1fxSEMwA+GFS+6L8WwN+IaBUN0VI18O1/+unt222cO+CdE1V84HOjMgf9HhCh1tdL2Wh4BOXbTB2JKpcYJJtqZTT6WtVZIj6eCR8D8H4AWwJ4F8CrRHjYZiwvmoYKghhaN5ulE1H1oVHbOfqU7u3tEqvjPK7HhnbISjP3YKP3o/5eMUp0oBxr430ANgJYA8LTDNxXzBu9ft9sFr+o8sZlkCDB870OS5R+DbZpu1djZfnJmkzr6iL7Nzy/vciDA3sWb71CHX31j0XFdKvV16PuC1EylfscyFZHi9VuizpC9zYIT5GN22as15aqAJlhOan+faxtZbQ6Pdr3mtHGR5P3aPujznR2f41oITPUgqRyPPB/AKhjeq8BeITAK2b0P3VHvVAE3vpsRr2F1RFJJwRanUAkg6TVCyPyjY1AxeNPOWCl43nLMg0/BwVjy0zeFgJCoEaga3Huk2zbykV67akEMt0lisElSFuHQMCRrdsts+fE1pFSJBECQkAItAYBMUhaox5aQoquxbn92La9l/4ft0zD5fqwJYQVIYTAFCKQTGcL3iM8TNCDdiqmUNGnbFFGs3o/ZWFIwYSAEBACDQiIQTKFVaQzlTuMwJ9i4p2JsTMIO4Fwh5U3vupX7M60fh4BLn/3wMjLmlMYmRRNCIw7gQAnIBvbbW2nZsQeGfcCSYZlAmKQiCIIASEgBMITEIMkPKtJl9I3VgPwlpagPVcs6VHB2GrPkSd1b55o4z+NCMpFdGAh3/Mfk67wIrAQaEECuVxO+/0LA9u8qL3x1pz+OXOmJRILGXQZgM3c4spCQAtWXySRxCCJhEsSCwEh8B4nIAbJFFaAShA0Fa1eXVp1PqtBdH4b6KH2dzG0cZZ9oD0ch2Q/ZyIm3F3MGx7vM1MYmBRNCMRMYNhjj608ENZ73ippg7utWnp5o3QxSyufHwsBMUjGQk/eFQJC4L1GQAySKV7j5WNbZBcBTItSVAaebCftYL9Ac1G+I2mFgBDYRCCEQcJg7XirLzciHpBwnFwExCCZXPUl0goBITCxBMQgmVj+45L70enswTboJgC7hcjQJsKyoUE6a9UtPe+ESC9JhIAQCEmgnkFSjgdEfJaV7/1ByM9JshYmIAZJC1eOiCYEhEDLERCDpOWqJB6BDj001zZ7J7sTGo4FYz8e9qOuzq2r+ANvM7CaCA+xpvUVl+TUMS95hIAQaDKBw06/cIsZG6f/WsVVIWAWAzaAF8G4L5HQrrl7ae7JJmcpn5sgAmKQTBB4yVYICIFJSUAMkklZbSK0EBACQkAICAEhIASEgBCYGgTEIJka9SilEAJCQAgIASEgBISAEBACk5KAGCSTstpEaCEgBISAEBACQkAICAEhMDUIiEEyNepRSiEEhIAQEAJCQAgIASEgBCYlATFIJmW1idBCQAgIASEgBISAEBACQmBqEBCDZGrUo5RCCAgBISAEhIAQEAJCQAhMSgL/Cw3mfr7WwJhqAAAAAElFTkSuQmCC"/>
          <p:cNvSpPr>
            <a:spLocks noGrp="1" noChangeAspect="1" noChangeArrowheads="1"/>
          </p:cNvSpPr>
          <p:nvPr>
            <p:ph type="subTitle" idx="1"/>
          </p:nvPr>
        </p:nvSpPr>
        <p:spPr bwMode="auto"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/>
              <a:t>Von der Theorie zur Erfahrung</a:t>
            </a:r>
          </a:p>
        </p:txBody>
      </p:sp>
      <p:sp>
        <p:nvSpPr>
          <p:cNvPr id="8" name="Textfeld 10"/>
          <p:cNvSpPr txBox="1"/>
          <p:nvPr/>
        </p:nvSpPr>
        <p:spPr bwMode="auto">
          <a:xfrm>
            <a:off x="155575" y="5638800"/>
            <a:ext cx="3829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AT" sz="1000" dirty="0"/>
              <a:t>© </a:t>
            </a:r>
            <a:r>
              <a:rPr lang="de-AT" sz="1000" dirty="0" err="1"/>
              <a:t>sidm </a:t>
            </a:r>
            <a:r>
              <a:rPr lang="de-AT" sz="1000" dirty="0"/>
              <a:t>/ JB</a:t>
            </a:r>
            <a:br>
              <a:rPr lang="de-AT" sz="1000" dirty="0"/>
            </a:br>
            <a:r>
              <a:rPr lang="de-AT" sz="1000" dirty="0" err="1"/>
              <a:t>abgeleitet von </a:t>
            </a:r>
            <a:r>
              <a:rPr lang="de-AT" sz="1000" dirty="0"/>
              <a:t>https://www.selbst.de/hochbeet-anlegen-581.html</a:t>
            </a:r>
            <a:endParaRPr lang="de-AT" dirty="0"/>
          </a:p>
        </p:txBody>
      </p:sp>
      <p:pic>
        <p:nvPicPr>
          <p:cNvPr id="9" name="Grafik 11" descr="C:\Users\c6271105\AppData\Local\Microsoft\Windows\INetCache\Content.MSO\2EE461FB.tmp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885073" y="3284984"/>
            <a:ext cx="4178876" cy="23538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rafik 12" descr="C:\Users\c6271105\AppData\Local\Microsoft\Windows\INetCache\Content.MSO\3FC48C1.tmp"/>
          <p:cNvPicPr/>
          <p:nvPr/>
        </p:nvPicPr>
        <p:blipFill>
          <a:blip r:embed="rId4"/>
          <a:stretch/>
        </p:blipFill>
        <p:spPr bwMode="auto">
          <a:xfrm>
            <a:off x="3898651" y="4342553"/>
            <a:ext cx="938492" cy="238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rafik 13" descr="C:\Users\c6271105\AppData\Local\Microsoft\Windows\INetCache\Content.MSO\8D02C977.tmp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3981961" y="3618016"/>
            <a:ext cx="724537" cy="72453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feld 1"/>
          <p:cNvSpPr txBox="1"/>
          <p:nvPr/>
        </p:nvSpPr>
        <p:spPr>
          <a:xfrm>
            <a:off x="7884368" y="5638800"/>
            <a:ext cx="11795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/>
              <a:t>© Elisabeth Carli</a:t>
            </a:r>
          </a:p>
        </p:txBody>
      </p:sp>
      <p:pic>
        <p:nvPicPr>
          <p:cNvPr id="3" name="Grafik 2" descr="Ein Bild, das Text, Essen enthält.&#10;&#10;KI-generierte Inhalte können fehlerhaft sein.">
            <a:extLst>
              <a:ext uri="{FF2B5EF4-FFF2-40B4-BE49-F238E27FC236}">
                <a16:creationId xmlns:a16="http://schemas.microsoft.com/office/drawing/2014/main" id="{613FFCE2-8693-D7E1-3B6B-A6C2D1B580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46839" y="3329140"/>
            <a:ext cx="3710046" cy="2260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760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Lernen im Schulgarten </a:t>
            </a:r>
            <a:endParaRPr lang="de-AT"/>
          </a:p>
        </p:txBody>
      </p:sp>
      <p:sp>
        <p:nvSpPr>
          <p:cNvPr id="5" name="AutoShape 2" descr="data:image/png;base64,iVBORw0KGgoAAAANSUhEUgAAAyQAAAA3CAYAAAD9oI6sAAAAAXNSR0IArs4c6QAAIABJREFUeF7tnXucHGWV93+neibJJITLS5AAAgZdlvByJ7pcVFBZEKYHQQmCkO4OICu+AnITBbqmpwbk4gUEVhQx6Zpw0ywC6epEXBBeVFhQdGWFoLACK/erIWGSzEzX2c/T092pqqnqrprpmukZTn0++SPTT9Vznu9znst5LucQ5BECQkAICAEhIASEgBAQAkJACEwQAZqgfCVbISAEhIAQEAJCQAgIASEgBIQAxCARJRACQkAICAEhIASEgBAQAkJgwgiIQTJh6CVjISAEhIAQEAJCQAgIASEgBMQgER0QAkJACAgBISAEhIAQEAJCYMIIiEEyYeglYyEgBISAEBACQkAICAEhIATEIBEdEAJCQAgIASEgBISAEBACQmDCCIhBMmHoJWMhIASEgBAQAkJACAgBISAExCARHRACQkAICAEhIASEgBAQAkJgwgiIQTJh6CVjISAEhIAQEAJCQAgIASEgBMQgER0QAkJACAgBISAEhIAQEAJCYMIIiEEyYeglYyEgBISAEBACQkAICAEhIATEIBEdEAJCQAgIASEgBISAEBACQmDCCIhBMmHoJWMhIASEgBAQAkJACAgBISAExCCJSQeSqexXQHSd6/OEn1h544SYsmz5zx6Vye6psXYWwIcA2B7AdADvAngVhPOtvFFo+UK8xwUUvX6PK4AUXwh4CEifICohBIRAMwiIQdIMij7fkE7aDaUzoy/UGLcw0O6HnJi/WOjrvSmm6pDPNomA6HWTQMpnhMAUISB9whSpSCmGEJhgApEMkq6MfgUzLvSTmYHfFE3joyHLQ11p/UUGtvP9FvGJxXzv7SG/1ZLJpJPeVC2HnX7hFjM2Tv8bgNlBlSUGydjVOJnWrwfw/8b+JfcXbJs+vHJZz+/UX0Wvm013Yr6XTOuLASyp5P6uZRqbTYwk4XKtN/aE+4InFaHHyhu5Ub0rL7kISJ8gCiEEhEAzCDTNIAFg26TtsDKfe6WRYMlU9kAQPRSUjsUgaYRwUv3emcmeQEy3eYTeQKSdODTIvyxp75ZmtGvaiiVXrZ1UBWsxYcUgabEKaWFxkulsAaCkGCQtXEmTRDQxSCZJRYmYQqDFCTTTIAGIz7DyvT9oVOZkuvtKgL82lQ2SRgzeS78n09lLAOp1lplBPy2aPZ9/L3GIu6xikMRNeGp8f+HC3GbrZ9qvA5ghBsnUqFMphRAQAkJgshNoqkHCwL8XTePwRlCSKf0pEP5RDJJGpKbG751p/VICLnYbJLi6aBrnTo0StkYpxCBpjXpodSm60tnjGfQTh5xyZKvVK03kEwJCQAhMcQLNMEheAPB+xYmAQXtwYNvirVe8HcStc9El80nTnnT8/iKAHVyT1SlwZGuK602k4vkZJAC+Y5nG+ZE+JInHRKAzlT2ZiJZ5PrLRMo3qSnnD78vxjIaIWj5BMt19G8BOb3+T0yBh/NHqM/ZpeeAioBAQAkJACDQkMHaDhPATMBxHbzhtmb19gQZJKnsREV1W/Z2Yf8ZEn41qkByTyW1ZskvHMdGnAewFYA4BmzHwFoDXwfQoa/zzV6a9ctdjN9446CdPMp29E6BjXHmHOEqk8h7i8pGHNo/cHy/me3+l/hZ24pZMdV8O4q+7v0OfK+Z7fqb+1rkotwdpfDbAn6wYfhsA/A2gok10dZg7O+o7XZncbjbbpwM4goYNSE19hxj3ljT+0cp8739V5L4PRCqv2qMlaIcVS3peaqhNjgRdmWyGmZaGfad6qb0ej6NOvXjnxFDiWwwcBmAmCA9YeUPVv+/TDB2pfrhRPSVT+rEg/jJACwiYxcqVMeN+Ir6yYPY+4RQweUp2b5ToAgAfqdRpPwFPgHBTIW94DYawCBumi80gAd1umT0nKgGOTnXvVSI+i4BPOPT1f4hQpLahq1fc9M1XGwpaSdC1OLefbdsnE3AwgHkEbMnAGgJeZtD9tm3funJZ7yNhv6fSNUsnRqOnXSndYELWJW+ISfXRp120rT3Y9vLwmo+jXTLvt6Kv9w9hyp9M698GcF6YtKjjnrxZ/ELJ4epPfByqhGDXKJ/kou6doLHq+zZ3pq3nZKPr9NxM3mj/Semk6/tE37XyPTXG/jrC5xTzvdeo9zoX6UdoGp3M4H+quEFX49RzAN/RzkM33Nl3+ZuN5K/+3oy2MhqdVvmHHev8yjJWuRv1y80aP8t92ymX/KM9pJ0AKo8/qu7nABhQbusJ9B/M/LMFu2h353I5ezzrLWxekk4ItDqBsRskwFcAKO8+5YcJdxfzhmuS74SQTOuPAvhw9W8EvoBB33KmaXCpnbrS2fMYdBGArUIAfpaACwqmcYc3rc/RBZVkzbrntTkPPJAbCvq238SOgeeKprGLQhClk/a7X1EdDDsz+pnEuBpAIkCWNTa0o1eauQfrcejMZL9KTFcCmBaQzga42zJ7L02m9dUAdnOm2zB945b33njlmhCsa0lGbZD43TchPnWaPXT3ILWrydeOtUwYf7b6DJesld+apiPVvOrVUzKl3wjCFwP4bLShHV6tI8UFTDcGuT8G6PYF8+ikKINa2HqJyyAh0M0Fs2dRV1o/hwHVloP09e82tM800tfyBHwgsQRERzUuG/WVhnDmqlt63mmQtqk64XsvqoGeHpPJfWCI7b96DYs20ubdlc89FyR/QFv6k2UaezbmM5yiCQZJU/mFlbuaztfLVhMMEvX9AL5vt9vabncuy73mlTXgDuTjpc3f/siq667bWJM5rV/MwKWe9y8fsPsvm6Z13O5wKuCH4yUNfPwKs/c39Vg1s62MRqejjHXOcjRL7vEYP8t3rjr4eyBO1+nbqsVbbduUqnolDKq7ZpU/ajuS9EKglQmM2SDRmPdjokccE6z1NF2bU7gx1z+iI09dvAMoody/VvN9hoi7mekWZ9ogg+TQTG7GZmzfDOBzUaEScEnBNGo7M+r9hQvP6Vg/c7YacFwuL5nxyWKfcX9QHsl0djlAx7lkBi4rmsYltQlsyMCIXens+V6DDMznEdHLDNwaopzvaAmaH7SDkcxkvwSmG0J8B8zIaITLve6Y15HW8UA+p3ZmQj+jNkgy+gVgXOXRh3M0m3ZhwpkuAXwMkmbryKbJhX89lX8n+k4DMG+18+Cug2jbFURqBy1owj78OfAFBbNXrWg39YnRILmRwcooVm2z0VNXXyu7YA8HuQQP+PivOvrXHrF8+dXr/X6PQyeSo9TTzrT+CwL+2SknAecWTEMtPPg+fv0NCF+z8oZrIace+LEYJHHwa6Qk3t/jNEhUXn675WC61errOckpy3BwV/q9Z3d8A9vah4vLcmrXpPb49e3EuI6Jt/OOHwE8/q4l7ANWLLn0z36/N7utjFano+6QNFPuuMfPrhNzc3ia/QsA+0bQWTVWJi3TuG886i2CXJJUCLQ0gTEbJGxre2qafS0PH9EoPwQc57sjkcp+mYn+dRMRup7Ifsx7tCfIIOlKd/+QwerYkfN5G8w6YN/Zsb799Y2zh+bZtnYGGGd5VyKZcHwxbyx3Dxrdyxh8suuLnq13529Hnnnm9MQ7W73hNWKItPmFfO6patqwnXQypZ8NQnkLfxM/uoZRXo0JswMEJvp+Md8zIv7E0ad0b2+X+Ony8Sb38wyIzh4ovfv/Z2GzWYNknwjCNytR02d50788/ZVpQcfewmh3lDskfjzAdAWIVfnccUx8DJI4dESV0Vcu0PUAq3gOilndh8BnMygFYP9GaQG89fL0V+aOhblfHnEZJADU0bxjAWwZomyB+rr/6ae3b7dxrop3oo5gOp872NZyMzfgL/2z8X4q2coZgkff6VrL7DnbL/84dGK0ehqwK/sryzQ+7if7oYfm2jbb2Vb9zRaO320tQTtGPUap3q9MsNRxU+dT9w5JHPzC6IkzTdwGybGLcu8b1MrHsLZxy0ZHWGaPmpCqh5JpXbmrP8CZRrXtgtl7rbdMXensWQz6nufvqj/+BzD+CMJ5Hf1rH3pneseW7YnEooonQvcuNuEev2OpcbSV0ep02LFOcWi23HGOn+X6TmWtETu1jIcAPn+dlvjDZvbg1kBCjeHqCK7zedsmbXfvkepmlz9qO5L0QqCVCYzZICFN25/Z/pRrVdtnZUlBGLE6SNRJzNsx4IrQ7WeQdKZyhxHZ/+6B2Y8EH2Qt6f2jF7Lfag+AN2m6tpNz96YrpR/JhJWe9/9imYavF7BkpvsoMBc96R+zTGOB829hO2nfdIDaXVJGxB9A2rkd76555N1ZW2yhcek0gHoq9z+c2b1hmcb7qsfFqj8ErIq+VRqivVfd0qOcEdSerkzuGGb7Tj9lXfe81l7vCFsjBY9ikFSOqXkHd3V/ZXuA7yXCRUOz//649uasmVp7+/bO+xlx6YgqX0A9qRX5Dib8kOxSr9Y2+E7JnpEJOGanjrypSaW6/3PaOqIHN7d5V5tYTeb38zIkTftUYWnul43YRvk9RoOkzGHM+uq7m8f3Wmav8txXPgpZfbrS+vcZOMPxpyGtpM1fcXPuGWe6uHRitHq6cGFu2vqZtnLkoc6fVx+7pA3OXbX0cq+hgGQmdyjYdu3WhvVm6KcbUQ2SuPhF0VuVNm6DZDgP3z7wrx39a/dQu2+daf0MAr7vkn3YYDjSq591+gylyM9hcGA/r/OXrrR+qncsVN+xSdt3ZT73n67xJY62MnxEOHLfG3asKzNpstyxjp+p3HEg27WACeCvA3b/Xr9Y9u13XfWR0vtAWOT8G4FuLJg9/xJ3vUVtS5JeCLQqgTEbJCqKc3sb9Zds23lxd01Hv/a+5ctz6sJX+SlfhmT7NcfRrv51pG092y6dzEQ/cgLyNUh8jjoAdJVl9vhGjl+4cGFiw8z5f2bgg65OgvmLhb7emgFUWYFUF0adEwRoJe0fvJOb4UHG574A46tWn+FaCQvbSQd0qCqrJzr6tQOWL8+tc8rflem+jJnV/RnXwwntg8UlOXU+vfYk0/r/uO5clEdNMopmT7efQibT2fsBOtT723gaJHV4PPzy9FcOqbdr4Hccphk6Um9yAeBOyzRcThmS6e7vAax26FyP8kIH8L5OI0pdqiWNnxlxp4T5PKuv97vN7DhiNEiapa9/Ka8euxqs9gkrn3vAy+GoTG6uxrY6/llzLOGn23HpxBj19LsEnOMqJnBawTR+7C1nMqVf5V19JUJqtM4PIhskMfW7UfW6mZHa615Yz+h5Zqjd6dpDhCsHhoa+155oU/frnDtVbwyWhva65+ZvqvFjxBOkI+pobLHPML0v5HI57XfP2up41oc8PcelltnjcoaQTOtNbyuj1emwY125H22y3DGPn2o37EBPPX3FMg3HKY/hX49MX/LBBDTXYgiADQN2/xyn8dLs8kdtR5JeCLQygaYYJOoCVzKtq45012phiXFUoc9YVf1/Mq2rs7jOM+Z3WKZxXFcqe1ojg+TY1De2HqR2tXro8TJDe6/o63k8CLDvYA4UC6ZRjVBcftVntVVl5HeuW23Zq9X6uY48S+22tr338mPYTjpw0LLx6eIy4x5v2YI87oDcE7euRZfMY01zGSjlbyV4H78dJfVTZzp7OoF+6M2zJQwST/m8MsatI0H1ZBPvVfVQVpXp6FR2X5vK58y9zy2WabiPBw6fX78HIHf8njrHBkfbocRpkHA8+rp+3fPa5kG7c11p/bcMOHcmH7dMY+8qnzh1InAi1EBPlWyfWZzb3bOAo/qbEf3ScJvUnyBgd0edrxuw++d6V2jD6kQUgyROfmHlraYbL4PkyJO6N0+0lb1u7eSQUTk4eRjAx5xyE2nHFvK5u4LHn+xXQHSd5/cRk1Tn78lM93fA7IrPRMD9BdOoeT4M6NvH1FaUDKPV6bBjXRxyxzV+Hrn4G9sk7PYRDg3sttIHVv74suf96jyZ1tV4q45Zr2VgLQHvIMFfqo63cZQ/ajuS9EKglQk00yBRdxC+samwdJNl9tQ8D3kvZhLwhYJp3BbGIElm9C4wVng79gXztFn1vBF1ZrInENNtnvfetEzDtRuSXNT9UWhcdtdbe5h/afX1fso1WKSyB4JIrZo4n1WWaYzwBhS2kw7oUH2PYFUzTaZ1deRje5cUhKOtvFGopfFhplboZ/Sv7li+fHnJTymPyuT20dge4Ua0BQyStxfM0+bUq+vYdcTPSQHwkmUarhg6imvlntEIJwBBK9td6e6rGfxV12THZ7t/rB1JjAbJ2PV15IKFKu7TlmnUFjm85e9M67cSUHY3XHmGOvq1WdWd2Th1IqDdNtTTWvtM6b8B4SCH7Bu1xIZtViy5am31bxWvXM+6y019ltnjWsGPohdRDJI4+UWRWaUdL4NE5dWZ0j9BBHUhOXh8ZPzI6jO89xldxQrQkRHHe50vdab0NBHyHj6vWaaxraP/9y7ujbmtqA+MVqdDj3VxtHH/fnnM/VFXSv8ME7zG5hrLNELdk/PTb59F2abUW9S2JOmFQKsSaJpB0pnO7k8gdSG1+ry2YJ62nZpE+lwErw2+YQySijtR7/GVwHsemwZ9XwMCpSHawuMmVO18KLebtVUxNXkfGqI5znR+gyIRn1TI947whhW6k/bvUO+zTEP5Ovd9kmldrb67vH54V+u6Uvq/MOEHrg8wnrf6jA8EfbeyOjjCvW8LGCS/tkzDtTrpLUPcOhIwWD9smYZzUlkTK5nW1VE712V3DfxRPzeevu42gR8XTeO0ZnYcMRokY9bXZCp7bghvZQ1xEHiP6pG4OHUiQB8a6qljUqmcISxxFojAny+YvT+t/q1rhBMQgFn752Jf7t6GIAISRDFI4uQXVf7xNEjKk/OMfg0Yvk4SlKE8YPfv22iXyl9H+N8ss3dhnb5dLYJ565ct01Ce+aou5ZveVuoYJA11OsJY13S5A9rhmPujiqt8r+e71ZZpOHcrI6lxHH1cJAEksRBocQJNM0iGOzT9ORB2rpa5OgHrSuWSTHZt9d55PCGMQZJMd/cCXHOpW/l+3ZUmlabionHEkS6/bVc/3/Jer1zJlP4UCM7L7utouratv4tjn+16n4Bjfh0qAcsLpnF84KCV0R8A4xDXZMZzfMDXhSPwZNE0/m/QdytnmEfsnky8QcJ3WWav8uIU+MStIwEDX/nYoZ9QybT+CoDaqqZKQ7a9S2HZpZ4Vb8Bv8ONJZJA0Q18DHB9E7j6ZeFNw0hj7jYDJZkM9rRbo8EXnz5qmzVR3D2qe4xi4rWgaX6gZLals0ePh58UF87SdxhKjJopBEnebilK543Gp3SlP2dWxbf+np78vJ7FJO3JlPvfzRvIH9BlLLdM4Jejdrkz3Acysjoe5Hi2xYfPq7lkcbSXYIAnR94Z0cR+H3HGNn35BTAn4XcE0ajHUGtW/9/c4yh9VBkkvBFqZQFMNks607rqsyZXYHJ1p/SYCTnWAOMUyjXIU7zAGiW+EY+APlmmM8E7khF2JiO3yTqJ+T2ilne5eepm6EFt7/NNuOh5RjtJa0mpufYdfDD4+EWHVaOQ54zqRkssDRxiDJJ39GlAOhuh8nrBMY48ghVSOANbPnD8iIOSEGyQNeAzrkU8U7CbqSNj6rLL1M0iCAuBNdoOkXmTvsPoaUH/R+06iTivfU/aaF6dORNUHv4L4uNN9p6Nf20YdOavESFKRupX3ssoT7MQjLKgoBkmc/MLKW0033gZJxWmCukviOt6r5GkU/LfWB/hN1JmWWH09zrHQhaJzce4gsu0RwRA7+rXZVQcncbSVcjsNaVh46y7se3HIHTZv11gfYvwMcB7ze8s0wrht91XvOMoftR1JeiHQygSaapAcnc4ebIN+XRs+CY8U8sYBnjsPQ4Nt2rb3/Dj31vCkofGl9oDt02cs03B75PGQ9spTk2u6Nst3VyOtPwlgvuMzry+Yp81VK5KdKf1CIlzhzEIjHL4ib3hdEZeThO0ow6aL2qH6uaisRJOfF6SQh51+4RYzNk7/u/f3yWCQxK0jUetJDJJNWhTGgA44HhQpGrlXb+PUiaj64GuQZLIfZqZHnb9VV9/93Is7j6ONdlCJYpDEyS+q/ONskFAyo68C44ggOSnAK5qrn/aZ4DPop0Wz5/NB302muw8H2OvMxK4c2Sq/FkdbiTJmjdogSevnMOA9ej2mNj6adhiuP/IJhAs0PCZeT6/jqreobUnSC4FWJdBUg0RtGXSl9RcdUZZLrGkfd6/4lOMK1CIVhzFIvEe+KjAHOvpXzwy6oF3uYNPZFEAu94oEvFwwDfeF8MoH/c7yg/kgq6/34UpALKcLwJcWzNN2DDo+EbajDJsuskGS6f4sMd/hUbyBBfO0jiCZg7xDTQaDJG4diVpPYpBENUiyxzPoJx59fb0SX2dU/WecOhFVH4InoLqKoVQLBFmNXZBM69d7gj+OaXW2mn8UgyROflErdDwNEv8gqCMkXssJbR+vq/VGBgmA31qm8ZGg8gd4OvybZRq1+40BwTXH1FbGxyBpfhsfTTsMY5B0ZvSFxKjd56rUV79lGg2D4AbVbVz1FrUtSXoh0KoEmm2Q+LnQVd5Kat6qGPhy0TRuqA2QYXZIvvD1rah9mopWrDlBqhgoyuVwYOee6f5XYv6y6/c6x3/8fIkT0TepbfBae7BNuft15v8dyzTOD5xohNz+jq1DXXTJfNI0tePjevzc1FYTtKzb3xBHtjpj1pGo9SQGSTSDRMVjgcZed5qsJTZs4fQ8FaUjjVMnoupDcB81IhjdKwvmaTv89ln7vwmoOaBg4nOK+d5ropTfL20UgyROflHLMV4GSeXeodq1muGQ8SkGrvUGRWTgNzP7Vx8StCgWcIdkfUf/2q1VoEXf+hkZ8FN5Mlhp9fV2VtPH0VbGwyCJQ+7RtMMwBslnFl+8Y8lOqDhe7ukDafML+Zzn6PZwkq60bjHKdzuVQ5PhfwzD6jPKAYfjKH/UdiTphUArE2i6QZJM635eQqoMbJu0HVbmc+rC73AjDmGQlBtzRv+5dwudQNcUzB5XgLHqdytnsJVfcGfMEDT0HZ/WHwHgXMF6HITrwbjRWZF+0XOdv4ftKMOmc307xBnYyn0QdWl2G+e7BO4umL2Gn1L6ddQq3WTYIYlbR6LWkxgkmzQszARgeEI0wmkE/IKkqrSViOfKQYBywvAKwK8y6OmiabhiOMTVb0TVh6BBoDLpV4sdtQmwCtznic001G5rO3hjHY1mYKnEFlGLO67urKN/9TS/iXVc/KLKPh4GifIG2fbOViq2zZ4O+WwN/HHlHS+Z1pX3K5creGa+uNjXq1zej3gCDJI6Ol2+w6d0ekdPn31Bwez9tnt8iaGthFxE8xY0SltodhuPkndV7gj9kXJqUItrpN5nxteLfYb3bma1P1Kx0jZ38fHE/Wp2+aO2I0kvBFqZQNMNkkrkc2VwbO1T8BEuBMMbJLlDwfb9nm9u0Jj+yS84YjKtqw78PE/61QvmaXvUjWeR0s8GwbsSqS7G7+P4VsNzr2E7yrDpXINRCIOkMsG7EYRaLJjKN94cLA3t6Y0u3Ol/xKv8yuQxSOLTkaj1JAbJJo0NOwHwu/cE4KkBu3+B18VqMpP9EphqO63l3BjfsvqMr7nbSjw6EVUf6g0CybSuAsaq2BLVR11m39R/elbIxzKgVLx7qdVb1xO0c5rMxMMvahnGwyDxd/VL11tmz5lK3s5TcrtQyVYX3WdW5Vfu4aFpBxSW5kYEQg0ySAD8RUtsWODd+fNz81x26mXbH/J654ulrYyDQdJsuUfTDsP2R11p/VQGbvLo6qs0oO1RuC3nMuqTKb0bhJwzLVXu0Dr/1uzyR21Hkl4ItDKBphsk5YlwWlf+9ZWffdfjF/08rEEy/N3uGwD+kuezbzDxhdPsobvf1qa/O5uwO9t8NsApT7qNDD64aPY+Vq9CKt5VVOBB1/Ew5ztBqySuiVDIzj3ODvWoVG5XjewnALS5ysz4M4jOoun066HBjbM0bj+BuHxh/+1KwEWXXkwWgyROHYlaT2KQbNK4sBOAcryiNVs94l2VVAO7Db5Am5Z4bKB/YIu2tsTnielyz7GaF9pI2/OufG6EU4Y4+o2o+lCvzwmY9G96hXGC1Wd479eMelxJpnW1kuvyHqWigdsJ7bSZa/FC/2y833k3Ig5+UYVvZhySWt42fcxa1lN2wlK5TK5c+W7q+xjPd6zX9qh6t1LputK+l51XryNtvwfyOVcw1ACDRI0tOygXsiVo5/UTHp0+NLBVm5ZYrBHlGGh3jTWgfNHsGTGWxtFWRqvTUd5rttxR8q5yDdsflU8ZdMx/0BPAVCnIfzFpZ9E0PGoPYS6VbBUvSi2EqFgx1acE1g6y+nIupxXNLn/UdiTphUArE4jFIOlM650EWN6C+8X/iGKQlLfU12x5KxN9NiLU9WCcVD3L2ehdv615xzt2aYh2XnVLzwt1JxktYJCUB9qMngOju1GZ1e8EHMfAv3nTTiaDJC4diTrwiUES3SBRbygjOkH2Aw7HGGFU9x3b5sNXLutVxy1HPHHoRFR9aFSIZFp/GsCHfNKtWUfaXO9kt9H36vZN6W7TZ8Fm0yueAKpx8Isqf5wGibpXg2n2416dYxufLi4zXB6vKkdhlZ553L/StZbZ4wqk6G+Q0E1gexcQfTIEg2fbbe2AoKN6zW4ro9XpqO81U+6oeVfGxIZxvKp1U7n3oY7q1fXo6alLG+DFltnb51fHzSx/CB2SJEJg0hCIxSCpnO92nacMCioUxSCpUKWudPY8Bl0EYKuGpBkPUUI7029LPejdgK3acnK1klgwjYaDSdiOMmw6p6xhV3iqvJJp/VsA1Nl63/pWxw6Y+dyO9U/dMFnjkHjqsuk6ErWexCAZnUFSnjCkLt4BlFDe8Vzn9QPa62METlejs9fpD5qqE1H1oVE/lcxkv47hXR/XE0eAzGMyuQ8Msf1bvxgb5cw9Bsl49bv1GMVpkCTT2TsBOsadf50YU6dk90aJlDMV584zM2t3VCTXAAAFDUlEQVSHF/tytSjrvjrCWMZDA2dTe3sfQMk6ZX5cK2mfW3Fz7pl6XJrZVkar06N5r1lyjyrvkEeeq9yHHUGUbgDINwius34I+G8m7TQrn3tgvOqtUd8ivwuByUIgFoNkeFLRfQuIa1GHAVxkmcaIAXcUBkmZ7TGZ3JaDXDqeQJ8mYC8evrytLoaq+CYvEehBaFQoLM39MmplqG8Psa3uwUwfMUEgPrWY71VH0uo+YTvKsOmcmUU0SMqvJhd1fxSEMwA+GFS+6L8WwN+IaBUN0VI18O1/+unt222cO+CdE1V84HOjMgf9HhCh1tdL2Wh4BOXbTB2JKpcYJJtqZTT6WtVZIj6eCR8D8H4AWwJ4F8CrRHjYZiwvmoYKghhaN5ulE1H1oVHbOfqU7u3tEqvjPK7HhnbISjP3YKP3o/5eMUp0oBxr430ANgJYA8LTDNxXzBu9ft9sFr+o8sZlkCDB870OS5R+DbZpu1djZfnJmkzr6iL7Nzy/vciDA3sWb71CHX31j0XFdKvV16PuC1EylfscyFZHi9VuizpC9zYIT5GN22as15aqAJlhOan+faxtZbQ6Pdr3mtHGR5P3aPujznR2f41oITPUgqRyPPB/AKhjeq8BeITAK2b0P3VHvVAE3vpsRr2F1RFJJwRanUAkg6TVCyPyjY1AxeNPOWCl43nLMg0/BwVjy0zeFgJCoEaga3Huk2zbykV67akEMt0lisElSFuHQMCRrdsts+fE1pFSJBECQkAItAYBMUhaox5aQoquxbn92La9l/4ft0zD5fqwJYQVIYTAFCKQTGcL3iM8TNCDdiqmUNGnbFFGs3o/ZWFIwYSAEBACDQiIQTKFVaQzlTuMwJ9i4p2JsTMIO4Fwh5U3vupX7M60fh4BLn/3wMjLmlMYmRRNCIw7gQAnIBvbbW2nZsQeGfcCSYZlAmKQiCIIASEgBMITEIMkPKtJl9I3VgPwlpagPVcs6VHB2GrPkSd1b55o4z+NCMpFdGAh3/Mfk67wIrAQaEECuVxO+/0LA9u8qL3x1pz+OXOmJRILGXQZgM3c4spCQAtWXySRxCCJhEsSCwEh8B4nIAbJFFaAShA0Fa1eXVp1PqtBdH4b6KH2dzG0cZZ9oD0ch2Q/ZyIm3F3MGx7vM1MYmBRNCMRMYNhjj608ENZ73ippg7utWnp5o3QxSyufHwsBMUjGQk/eFQJC4L1GQAySKV7j5WNbZBcBTItSVAaebCftYL9Ac1G+I2mFgBDYRCCEQcJg7XirLzciHpBwnFwExCCZXPUl0goBITCxBMQgmVj+45L70enswTboJgC7hcjQJsKyoUE6a9UtPe+ESC9JhIAQCEmgnkFSjgdEfJaV7/1ByM9JshYmIAZJC1eOiCYEhEDLERCDpOWqJB6BDj001zZ7J7sTGo4FYz8e9qOuzq2r+ANvM7CaCA+xpvUVl+TUMS95hIAQaDKBw06/cIsZG6f/WsVVIWAWAzaAF8G4L5HQrrl7ae7JJmcpn5sgAmKQTBB4yVYICIFJSUAMkklZbSK0EBACQkAICAEhIASEgBCYGgTEIJka9SilEAJCQAgIASEgBISAEBACk5KAGCSTstpEaCEgBISAEBACQkAICAEhMDUIiEEyNepRSiEEhIAQEAJCQAgIASEgBCYlATFIJmW1idBCQAgIASEgBISAEBACQmBqEBCDZGrUo5RCCAgBISAEhIAQEAJCQAhMSgL/Cw3mfr7WwJhqAAAAAElFTkSuQmCC"/>
          <p:cNvSpPr>
            <a:spLocks noChangeAspect="1" noChangeArrowheads="1"/>
          </p:cNvSpPr>
          <p:nvPr/>
        </p:nvSpPr>
        <p:spPr bwMode="auto">
          <a:xfrm>
            <a:off x="155575" y="-242888"/>
            <a:ext cx="7658100" cy="514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de-AT"/>
          </a:p>
        </p:txBody>
      </p:sp>
      <p:sp>
        <p:nvSpPr>
          <p:cNvPr id="6" name="AutoShape 4" descr="data:image/png;base64,iVBORw0KGgoAAAANSUhEUgAAAyQAAAA3CAYAAAD9oI6sAAAAAXNSR0IArs4c6QAAIABJREFUeF7tnXucHGWV93+neibJJITLS5AAAgZdlvByJ7pcVFBZEKYHQQmCkO4OICu+AnITBbqmpwbk4gUEVhQx6Zpw0ywC6epEXBBeVFhQdGWFoLACK/erIWGSzEzX2c/T092pqqnqrprpmukZTn0++SPTT9Vznu9znst5LucQ5BECQkAICAEhIASEgBAQAkJACEwQAZqgfCVbISAEhIAQEAJCQAgIASEgBIQAxCARJRACQkAICAEhIASEgBAQAkJgwgiIQTJh6CVjISAEhIAQEAJCQAgIASEgBMQgER0QAkJACAgBISAEhIAQEAJCYMIIiEEyYeglYyEgBISAEBACQkAICAEhIATEIBEdEAJCQAgIASEgBISAEBACQmDCCIhBMmHoJWMhIASEgBAQAkJACAgBISAExCARHRACQkAICAEhIASEgBAQAkJgwgiIQTJh6CVjISAEhIAQEAJCQAgIASEgBMQgER0QAkJACAgBISAEhIAQEAJCYMIIiEEyYeglYyEgBISAEBACQkAICAEhIATEIBEdEAJCQAgIASEgBISAEBACQmDCCIhBMmHoJWMhIASEgBAQAkJACAgBISAExCCJSQeSqexXQHSd6/OEn1h544SYsmz5zx6Vye6psXYWwIcA2B7AdADvAngVhPOtvFFo+UK8xwUUvX6PK4AUXwh4CEifICohBIRAMwiIQdIMij7fkE7aDaUzoy/UGLcw0O6HnJi/WOjrvSmm6pDPNomA6HWTQMpnhMAUISB9whSpSCmGEJhgApEMkq6MfgUzLvSTmYHfFE3joyHLQ11p/UUGtvP9FvGJxXzv7SG/1ZLJpJPeVC2HnX7hFjM2Tv8bgNlBlSUGydjVOJnWrwfw/8b+JfcXbJs+vHJZz+/UX0Wvm013Yr6XTOuLASyp5P6uZRqbTYwk4XKtN/aE+4InFaHHyhu5Ub0rL7kISJ8gCiEEhEAzCDTNIAFg26TtsDKfe6WRYMlU9kAQPRSUjsUgaYRwUv3emcmeQEy3eYTeQKSdODTIvyxp75ZmtGvaiiVXrZ1UBWsxYcUgabEKaWFxkulsAaCkGCQtXEmTRDQxSCZJRYmYQqDFCTTTIAGIz7DyvT9oVOZkuvtKgL82lQ2SRgzeS78n09lLAOp1lplBPy2aPZ9/L3GIu6xikMRNeGp8f+HC3GbrZ9qvA5ghBsnUqFMphRAQAkJgshNoqkHCwL8XTePwRlCSKf0pEP5RDJJGpKbG751p/VICLnYbJLi6aBrnTo0StkYpxCBpjXpodSm60tnjGfQTh5xyZKvVK03kEwJCQAhMcQLNMEheAPB+xYmAQXtwYNvirVe8HcStc9El80nTnnT8/iKAHVyT1SlwZGuK602k4vkZJAC+Y5nG+ZE+JInHRKAzlT2ZiJZ5PrLRMo3qSnnD78vxjIaIWj5BMt19G8BOb3+T0yBh/NHqM/ZpeeAioBAQAkJACDQkMHaDhPATMBxHbzhtmb19gQZJKnsREV1W/Z2Yf8ZEn41qkByTyW1ZskvHMdGnAewFYA4BmzHwFoDXwfQoa/zzV6a9ctdjN9446CdPMp29E6BjXHmHOEqk8h7i8pGHNo/cHy/me3+l/hZ24pZMdV8O4q+7v0OfK+Z7fqb+1rkotwdpfDbAn6wYfhsA/A2gok10dZg7O+o7XZncbjbbpwM4goYNSE19hxj3ljT+0cp8739V5L4PRCqv2qMlaIcVS3peaqhNjgRdmWyGmZaGfad6qb0ej6NOvXjnxFDiWwwcBmAmCA9YeUPVv+/TDB2pfrhRPSVT+rEg/jJACwiYxcqVMeN+Ir6yYPY+4RQweUp2b5ToAgAfqdRpPwFPgHBTIW94DYawCBumi80gAd1umT0nKgGOTnXvVSI+i4BPOPT1f4hQpLahq1fc9M1XGwpaSdC1OLefbdsnE3AwgHkEbMnAGgJeZtD9tm3funJZ7yNhv6fSNUsnRqOnXSndYELWJW+ISfXRp120rT3Y9vLwmo+jXTLvt6Kv9w9hyp9M698GcF6YtKjjnrxZ/ELJ4epPfByqhGDXKJ/kou6doLHq+zZ3pq3nZKPr9NxM3mj/Semk6/tE37XyPTXG/jrC5xTzvdeo9zoX6UdoGp3M4H+quEFX49RzAN/RzkM33Nl3+ZuN5K/+3oy2MhqdVvmHHev8yjJWuRv1y80aP8t92ymX/KM9pJ0AKo8/qu7nABhQbusJ9B/M/LMFu2h353I5ezzrLWxekk4ItDqBsRskwFcAKO8+5YcJdxfzhmuS74SQTOuPAvhw9W8EvoBB33KmaXCpnbrS2fMYdBGArUIAfpaACwqmcYc3rc/RBZVkzbrntTkPPJAbCvq238SOgeeKprGLQhClk/a7X1EdDDsz+pnEuBpAIkCWNTa0o1eauQfrcejMZL9KTFcCmBaQzga42zJ7L02m9dUAdnOm2zB945b33njlmhCsa0lGbZD43TchPnWaPXT3ILWrydeOtUwYf7b6DJesld+apiPVvOrVUzKl3wjCFwP4bLShHV6tI8UFTDcGuT8G6PYF8+ikKINa2HqJyyAh0M0Fs2dRV1o/hwHVloP09e82tM800tfyBHwgsQRERzUuG/WVhnDmqlt63mmQtqk64XsvqoGeHpPJfWCI7b96DYs20ubdlc89FyR/QFv6k2UaezbmM5yiCQZJU/mFlbuaztfLVhMMEvX9AL5vt9vabncuy73mlTXgDuTjpc3f/siq667bWJM5rV/MwKWe9y8fsPsvm6Z13O5wKuCH4yUNfPwKs/c39Vg1s62MRqejjHXOcjRL7vEYP8t3rjr4eyBO1+nbqsVbbduUqnolDKq7ZpU/ajuS9EKglQmM2SDRmPdjokccE6z1NF2bU7gx1z+iI09dvAMoody/VvN9hoi7mekWZ9ogg+TQTG7GZmzfDOBzUaEScEnBNGo7M+r9hQvP6Vg/c7YacFwuL5nxyWKfcX9QHsl0djlAx7lkBi4rmsYltQlsyMCIXens+V6DDMznEdHLDNwaopzvaAmaH7SDkcxkvwSmG0J8B8zIaITLve6Y15HW8UA+p3ZmQj+jNkgy+gVgXOXRh3M0m3ZhwpkuAXwMkmbryKbJhX89lX8n+k4DMG+18+Cug2jbFURqBy1owj78OfAFBbNXrWg39YnRILmRwcooVm2z0VNXXyu7YA8HuQQP+PivOvrXHrF8+dXr/X6PQyeSo9TTzrT+CwL+2SknAecWTEMtPPg+fv0NCF+z8oZrIace+LEYJHHwa6Qk3t/jNEhUXn675WC61errOckpy3BwV/q9Z3d8A9vah4vLcmrXpPb49e3EuI6Jt/OOHwE8/q4l7ANWLLn0z36/N7utjFano+6QNFPuuMfPrhNzc3ia/QsA+0bQWTVWJi3TuG886i2CXJJUCLQ0gTEbJGxre2qafS0PH9EoPwQc57sjkcp+mYn+dRMRup7Ifsx7tCfIIOlKd/+QwerYkfN5G8w6YN/Zsb799Y2zh+bZtnYGGGd5VyKZcHwxbyx3Dxrdyxh8suuLnq13529Hnnnm9MQ7W73hNWKItPmFfO6patqwnXQypZ8NQnkLfxM/uoZRXo0JswMEJvp+Md8zIv7E0ad0b2+X+Ony8Sb38wyIzh4ovfv/Z2GzWYNknwjCNytR02d50788/ZVpQcfewmh3lDskfjzAdAWIVfnccUx8DJI4dESV0Vcu0PUAq3gOilndh8BnMygFYP9GaQG89fL0V+aOhblfHnEZJADU0bxjAWwZomyB+rr/6ae3b7dxrop3oo5gOp872NZyMzfgL/2z8X4q2coZgkff6VrL7DnbL/84dGK0ehqwK/sryzQ+7if7oYfm2jbb2Vb9zRaO320tQTtGPUap3q9MsNRxU+dT9w5JHPzC6IkzTdwGybGLcu8b1MrHsLZxy0ZHWGaPmpCqh5JpXbmrP8CZRrXtgtl7rbdMXensWQz6nufvqj/+BzD+CMJ5Hf1rH3pneseW7YnEooonQvcuNuEev2OpcbSV0ep02LFOcWi23HGOn+X6TmWtETu1jIcAPn+dlvjDZvbg1kBCjeHqCK7zedsmbXfvkepmlz9qO5L0QqCVCYzZICFN25/Z/pRrVdtnZUlBGLE6SNRJzNsx4IrQ7WeQdKZyhxHZ/+6B2Y8EH2Qt6f2jF7Lfag+AN2m6tpNz96YrpR/JhJWe9/9imYavF7BkpvsoMBc96R+zTGOB829hO2nfdIDaXVJGxB9A2rkd76555N1ZW2yhcek0gHoq9z+c2b1hmcb7qsfFqj8ErIq+VRqivVfd0qOcEdSerkzuGGb7Tj9lXfe81l7vCFsjBY9ikFSOqXkHd3V/ZXuA7yXCRUOz//649uasmVp7+/bO+xlx6YgqX0A9qRX5Dib8kOxSr9Y2+E7JnpEJOGanjrypSaW6/3PaOqIHN7d5V5tYTeb38zIkTftUYWnul43YRvk9RoOkzGHM+uq7m8f3Wmav8txXPgpZfbrS+vcZOMPxpyGtpM1fcXPuGWe6uHRitHq6cGFu2vqZtnLkoc6fVx+7pA3OXbX0cq+hgGQmdyjYdu3WhvVm6KcbUQ2SuPhF0VuVNm6DZDgP3z7wrx39a/dQu2+daf0MAr7vkn3YYDjSq591+gylyM9hcGA/r/OXrrR+qncsVN+xSdt3ZT73n67xJY62MnxEOHLfG3asKzNpstyxjp+p3HEg27WACeCvA3b/Xr9Y9u13XfWR0vtAWOT8G4FuLJg9/xJ3vUVtS5JeCLQqgTEbJCqKc3sb9Zds23lxd01Hv/a+5ctz6sJX+SlfhmT7NcfRrv51pG092y6dzEQ/cgLyNUh8jjoAdJVl9vhGjl+4cGFiw8z5f2bgg65OgvmLhb7emgFUWYFUF0adEwRoJe0fvJOb4UHG574A46tWn+FaCQvbSQd0qCqrJzr6tQOWL8+tc8rflem+jJnV/RnXwwntg8UlOXU+vfYk0/r/uO5clEdNMopmT7efQibT2fsBOtT723gaJHV4PPzy9FcOqbdr4Hccphk6Um9yAeBOyzRcThmS6e7vAax26FyP8kIH8L5OI0pdqiWNnxlxp4T5PKuv97vN7DhiNEiapa9/Ka8euxqs9gkrn3vAy+GoTG6uxrY6/llzLOGn23HpxBj19LsEnOMqJnBawTR+7C1nMqVf5V19JUJqtM4PIhskMfW7UfW6mZHa615Yz+h5Zqjd6dpDhCsHhoa+155oU/frnDtVbwyWhva65+ZvqvFjxBOkI+pobLHPML0v5HI57XfP2up41oc8PcelltnjcoaQTOtNbyuj1emwY125H22y3DGPn2o37EBPPX3FMg3HKY/hX49MX/LBBDTXYgiADQN2/xyn8dLs8kdtR5JeCLQygaYYJOoCVzKtq45012phiXFUoc9YVf1/Mq2rs7jOM+Z3WKZxXFcqe1ojg+TY1De2HqR2tXro8TJDe6/o63k8CLDvYA4UC6ZRjVBcftVntVVl5HeuW23Zq9X6uY48S+22tr338mPYTjpw0LLx6eIy4x5v2YI87oDcE7euRZfMY01zGSjlbyV4H78dJfVTZzp7OoF+6M2zJQwST/m8MsatI0H1ZBPvVfVQVpXp6FR2X5vK58y9zy2WabiPBw6fX78HIHf8njrHBkfbocRpkHA8+rp+3fPa5kG7c11p/bcMOHcmH7dMY+8qnzh1InAi1EBPlWyfWZzb3bOAo/qbEf3ScJvUnyBgd0edrxuw++d6V2jD6kQUgyROfmHlraYbL4PkyJO6N0+0lb1u7eSQUTk4eRjAx5xyE2nHFvK5u4LHn+xXQHSd5/cRk1Tn78lM93fA7IrPRMD9BdOoeT4M6NvH1FaUDKPV6bBjXRxyxzV+Hrn4G9sk7PYRDg3sttIHVv74suf96jyZ1tV4q45Zr2VgLQHvIMFfqo63cZQ/ajuS9EKglQk00yBRdxC+samwdJNl9tQ8D3kvZhLwhYJp3BbGIElm9C4wVng79gXztFn1vBF1ZrInENNtnvfetEzDtRuSXNT9UWhcdtdbe5h/afX1fso1WKSyB4JIrZo4n1WWaYzwBhS2kw7oUH2PYFUzTaZ1deRje5cUhKOtvFGopfFhplboZ/Sv7li+fHnJTymPyuT20dge4Ua0BQyStxfM0+bUq+vYdcTPSQHwkmUarhg6imvlntEIJwBBK9td6e6rGfxV12THZ7t/rB1JjAbJ2PV15IKFKu7TlmnUFjm85e9M67cSUHY3XHmGOvq1WdWd2Th1IqDdNtTTWvtM6b8B4SCH7Bu1xIZtViy5am31bxWvXM+6y019ltnjWsGPohdRDJI4+UWRWaUdL4NE5dWZ0j9BBHUhOXh8ZPzI6jO89xldxQrQkRHHe50vdab0NBHyHj6vWaaxraP/9y7ujbmtqA+MVqdDj3VxtHH/fnnM/VFXSv8ME7zG5hrLNELdk/PTb59F2abUW9S2JOmFQKsSaJpB0pnO7k8gdSG1+ry2YJ62nZpE+lwErw2+YQySijtR7/GVwHsemwZ9XwMCpSHawuMmVO18KLebtVUxNXkfGqI5znR+gyIRn1TI947whhW6k/bvUO+zTEP5Ovd9kmldrb67vH54V+u6Uvq/MOEHrg8wnrf6jA8EfbeyOjjCvW8LGCS/tkzDtTrpLUPcOhIwWD9smYZzUlkTK5nW1VE712V3DfxRPzeevu42gR8XTeO0ZnYcMRokY9bXZCp7bghvZQ1xEHiP6pG4OHUiQB8a6qljUqmcISxxFojAny+YvT+t/q1rhBMQgFn752Jf7t6GIAISRDFI4uQXVf7xNEjKk/OMfg0Yvk4SlKE8YPfv22iXyl9H+N8ss3dhnb5dLYJ565ct01Ce+aou5ZveVuoYJA11OsJY13S5A9rhmPujiqt8r+e71ZZpOHcrI6lxHH1cJAEksRBocQJNM0iGOzT9ORB2rpa5OgHrSuWSTHZt9d55PCGMQZJMd/cCXHOpW/l+3ZUmlabionHEkS6/bVc/3/Jer1zJlP4UCM7L7utouratv4tjn+16n4Bjfh0qAcsLpnF84KCV0R8A4xDXZMZzfMDXhSPwZNE0/m/QdytnmEfsnky8QcJ3WWav8uIU+MStIwEDX/nYoZ9QybT+CoDaqqZKQ7a9S2HZpZ4Vb8Bv8ONJZJA0Q18DHB9E7j6ZeFNw0hj7jYDJZkM9rRbo8EXnz5qmzVR3D2qe4xi4rWgaX6gZLals0ePh58UF87SdxhKjJopBEnebilK543Gp3SlP2dWxbf+np78vJ7FJO3JlPvfzRvIH9BlLLdM4Jejdrkz3Acysjoe5Hi2xYfPq7lkcbSXYIAnR94Z0cR+H3HGNn35BTAn4XcE0ajHUGtW/9/c4yh9VBkkvBFqZQFMNks607rqsyZXYHJ1p/SYCTnWAOMUyjXIU7zAGiW+EY+APlmmM8E7khF2JiO3yTqJ+T2ilne5eepm6EFt7/NNuOh5RjtJa0mpufYdfDD4+EWHVaOQ54zqRkssDRxiDJJ39GlAOhuh8nrBMY48ghVSOANbPnD8iIOSEGyQNeAzrkU8U7CbqSNj6rLL1M0iCAuBNdoOkXmTvsPoaUH/R+06iTivfU/aaF6dORNUHv4L4uNN9p6Nf20YdOavESFKRupX3ssoT7MQjLKgoBkmc/MLKW0033gZJxWmCukviOt6r5GkU/LfWB/hN1JmWWH09zrHQhaJzce4gsu0RwRA7+rXZVQcncbSVcjsNaVh46y7se3HIHTZv11gfYvwMcB7ze8s0wrht91XvOMoftR1JeiHQygSaapAcnc4ebIN+XRs+CY8U8sYBnjsPQ4Nt2rb3/Dj31vCkofGl9oDt02cs03B75PGQ9spTk2u6Nst3VyOtPwlgvuMzry+Yp81VK5KdKf1CIlzhzEIjHL4ib3hdEZeThO0ow6aL2qH6uaisRJOfF6SQh51+4RYzNk7/u/f3yWCQxK0jUetJDJJNWhTGgA44HhQpGrlXb+PUiaj64GuQZLIfZqZHnb9VV9/93Is7j6ONdlCJYpDEyS+q/ONskFAyo68C44ggOSnAK5qrn/aZ4DPop0Wz5/NB302muw8H2OvMxK4c2Sq/FkdbiTJmjdogSevnMOA9ej2mNj6adhiuP/IJhAs0PCZeT6/jqreobUnSC4FWJdBUg0RtGXSl9RcdUZZLrGkfd6/4lOMK1CIVhzFIvEe+KjAHOvpXzwy6oF3uYNPZFEAu94oEvFwwDfeF8MoH/c7yg/kgq6/34UpALKcLwJcWzNN2DDo+EbajDJsuskGS6f4sMd/hUbyBBfO0jiCZg7xDTQaDJG4diVpPYpBENUiyxzPoJx59fb0SX2dU/WecOhFVH4InoLqKoVQLBFmNXZBM69d7gj+OaXW2mn8UgyROflErdDwNEv8gqCMkXssJbR+vq/VGBgmA31qm8ZGg8gd4OvybZRq1+40BwTXH1FbGxyBpfhsfTTsMY5B0ZvSFxKjd56rUV79lGg2D4AbVbVz1FrUtSXoh0KoEmm2Q+LnQVd5Kat6qGPhy0TRuqA2QYXZIvvD1rah9mopWrDlBqhgoyuVwYOee6f5XYv6y6/c6x3/8fIkT0TepbfBae7BNuft15v8dyzTOD5xohNz+jq1DXXTJfNI0tePjevzc1FYTtKzb3xBHtjpj1pGo9SQGSTSDRMVjgcZed5qsJTZs4fQ8FaUjjVMnoupDcB81IhjdKwvmaTv89ln7vwmoOaBg4nOK+d5ropTfL20UgyROflHLMV4GSeXeodq1muGQ8SkGrvUGRWTgNzP7Vx8StCgWcIdkfUf/2q1VoEXf+hkZ8FN5Mlhp9fV2VtPH0VbGwyCJQ+7RtMMwBslnFl+8Y8lOqDhe7ukDafML+Zzn6PZwkq60bjHKdzuVQ5PhfwzD6jPKAYfjKH/UdiTphUArE2i6QZJM635eQqoMbJu0HVbmc+rC73AjDmGQlBtzRv+5dwudQNcUzB5XgLHqdytnsJVfcGfMEDT0HZ/WHwHgXMF6HITrwbjRWZF+0XOdv4ftKMOmc307xBnYyn0QdWl2G+e7BO4umL2Gn1L6ddQq3WTYIYlbR6LWkxgkmzQszARgeEI0wmkE/IKkqrSViOfKQYBywvAKwK8y6OmiabhiOMTVb0TVh6BBoDLpV4sdtQmwCtznic001G5rO3hjHY1mYKnEFlGLO67urKN/9TS/iXVc/KLKPh4GifIG2fbOViq2zZ4O+WwN/HHlHS+Z1pX3K5creGa+uNjXq1zej3gCDJI6Ol2+w6d0ekdPn31Bwez9tnt8iaGthFxE8xY0SltodhuPkndV7gj9kXJqUItrpN5nxteLfYb3bma1P1Kx0jZ38fHE/Wp2+aO2I0kvBFqZQNMNkkrkc2VwbO1T8BEuBMMbJLlDwfb9nm9u0Jj+yS84YjKtqw78PE/61QvmaXvUjWeR0s8GwbsSqS7G7+P4VsNzr2E7yrDpXINRCIOkMsG7EYRaLJjKN94cLA3t6Y0u3Ol/xKv8yuQxSOLTkaj1JAbJJo0NOwHwu/cE4KkBu3+B18VqMpP9EphqO63l3BjfsvqMr7nbSjw6EVUf6g0CybSuAsaq2BLVR11m39R/elbIxzKgVLx7qdVb1xO0c5rMxMMvahnGwyDxd/VL11tmz5lK3s5TcrtQyVYX3WdW5Vfu4aFpBxSW5kYEQg0ySAD8RUtsWODd+fNz81x26mXbH/J654ulrYyDQdJsuUfTDsP2R11p/VQGbvLo6qs0oO1RuC3nMuqTKb0bhJwzLVXu0Dr/1uzyR21Hkl4ItDKBphsk5YlwWlf+9ZWffdfjF/08rEEy/N3uGwD+kuezbzDxhdPsobvf1qa/O5uwO9t8NsApT7qNDD64aPY+Vq9CKt5VVOBB1/Ew5ztBqySuiVDIzj3ODvWoVG5XjewnALS5ysz4M4jOoun066HBjbM0bj+BuHxh/+1KwEWXXkwWgyROHYlaT2KQbNK4sBOAcryiNVs94l2VVAO7Db5Am5Z4bKB/YIu2tsTnielyz7GaF9pI2/OufG6EU4Y4+o2o+lCvzwmY9G96hXGC1Wd479eMelxJpnW1kuvyHqWigdsJ7bSZa/FC/2y833k3Ig5+UYVvZhySWt42fcxa1lN2wlK5TK5c+W7q+xjPd6zX9qh6t1LputK+l51XryNtvwfyOVcw1ACDRI0tOygXsiVo5/UTHp0+NLBVm5ZYrBHlGGh3jTWgfNHsGTGWxtFWRqvTUd5rttxR8q5yDdsflU8ZdMx/0BPAVCnIfzFpZ9E0PGoPYS6VbBUvSi2EqFgx1acE1g6y+nIupxXNLn/UdiTphUArE4jFIOlM650EWN6C+8X/iGKQlLfU12x5KxN9NiLU9WCcVD3L2ehdv615xzt2aYh2XnVLzwt1JxktYJCUB9qMngOju1GZ1e8EHMfAv3nTTiaDJC4diTrwiUES3SBRbygjOkH2Aw7HGGFU9x3b5sNXLutVxy1HPHHoRFR9aFSIZFp/GsCHfNKtWUfaXO9kt9H36vZN6W7TZ8Fm0yueAKpx8Isqf5wGibpXg2n2416dYxufLi4zXB6vKkdhlZ553L/StZbZ4wqk6G+Q0E1gexcQfTIEg2fbbe2AoKN6zW4ro9XpqO81U+6oeVfGxIZxvKp1U7n3oY7q1fXo6alLG+DFltnb51fHzSx/CB2SJEJg0hCIxSCpnO92nacMCioUxSCpUKWudPY8Bl0EYKuGpBkPUUI7029LPejdgK3acnK1klgwjYaDSdiOMmw6p6xhV3iqvJJp/VsA1Nl63/pWxw6Y+dyO9U/dMFnjkHjqsuk6ErWexCAZnUFSnjCkLt4BlFDe8Vzn9QPa62METlejs9fpD5qqE1H1oVE/lcxkv47hXR/XE0eAzGMyuQ8Msf1bvxgb5cw9Bsl49bv1GMVpkCTT2TsBOsadf50YU6dk90aJlDMV584zM2t3VCTXAAAFDUlEQVSHF/tytSjrvjrCWMZDA2dTe3sfQMk6ZX5cK2mfW3Fz7pl6XJrZVkar06N5r1lyjyrvkEeeq9yHHUGUbgDINwius34I+G8m7TQrn3tgvOqtUd8ivwuByUIgFoNkeFLRfQuIa1GHAVxkmcaIAXcUBkmZ7TGZ3JaDXDqeQJ8mYC8evrytLoaq+CYvEehBaFQoLM39MmplqG8Psa3uwUwfMUEgPrWY71VH0uo+YTvKsOmcmUU0SMqvJhd1fxSEMwA+GFS+6L8WwN+IaBUN0VI18O1/+unt222cO+CdE1V84HOjMgf9HhCh1tdL2Wh4BOXbTB2JKpcYJJtqZTT6WtVZIj6eCR8D8H4AWwJ4F8CrRHjYZiwvmoYKghhaN5ulE1H1oVHbOfqU7u3tEqvjPK7HhnbISjP3YKP3o/5eMUp0oBxr430ANgJYA8LTDNxXzBu9ft9sFr+o8sZlkCDB870OS5R+DbZpu1djZfnJmkzr6iL7Nzy/vciDA3sWb71CHX31j0XFdKvV16PuC1EylfscyFZHi9VuizpC9zYIT5GN22as15aqAJlhOan+faxtZbQ6Pdr3mtHGR5P3aPujznR2f41oITPUgqRyPPB/AKhjeq8BeITAK2b0P3VHvVAE3vpsRr2F1RFJJwRanUAkg6TVCyPyjY1AxeNPOWCl43nLMg0/BwVjy0zeFgJCoEaga3Huk2zbykV67akEMt0lisElSFuHQMCRrdsts+fE1pFSJBECQkAItAYBMUhaox5aQoquxbn92La9l/4ft0zD5fqwJYQVIYTAFCKQTGcL3iM8TNCDdiqmUNGnbFFGs3o/ZWFIwYSAEBACDQiIQTKFVaQzlTuMwJ9i4p2JsTMIO4Fwh5U3vupX7M60fh4BLn/3wMjLmlMYmRRNCIw7gQAnIBvbbW2nZsQeGfcCSYZlAmKQiCIIASEgBMITEIMkPKtJl9I3VgPwlpagPVcs6VHB2GrPkSd1b55o4z+NCMpFdGAh3/Mfk67wIrAQaEECuVxO+/0LA9u8qL3x1pz+OXOmJRILGXQZgM3c4spCQAtWXySRxCCJhEsSCwEh8B4nIAbJFFaAShA0Fa1eXVp1PqtBdH4b6KH2dzG0cZZ9oD0ch2Q/ZyIm3F3MGx7vM1MYmBRNCMRMYNhjj608ENZ73ippg7utWnp5o3QxSyufHwsBMUjGQk/eFQJC4L1GQAySKV7j5WNbZBcBTItSVAaebCftYL9Ac1G+I2mFgBDYRCCEQcJg7XirLzciHpBwnFwExCCZXPUl0goBITCxBMQgmVj+45L70enswTboJgC7hcjQJsKyoUE6a9UtPe+ESC9JhIAQCEmgnkFSjgdEfJaV7/1ByM9JshYmIAZJC1eOiCYEhEDLERCDpOWqJB6BDj001zZ7J7sTGo4FYz8e9qOuzq2r+ANvM7CaCA+xpvUVl+TUMS95hIAQaDKBw06/cIsZG6f/WsVVIWAWAzaAF8G4L5HQrrl7ae7JJmcpn5sgAmKQTBB4yVYICIFJSUAMkklZbSK0EBACQkAICAEhIASEgBCYGgTEIJka9SilEAJCQAgIASEgBISAEBACk5KAGCSTstpEaCEgBISAEBACQkAICAEhMDUIiEEyNepRSiEEhIAQEAJCQAgIASEgBCYlATFIJmW1idBCQAgIASEgBISAEBACQmBqEBCDZGrUo5RCCAgBISAEhIAQEAJCQAhMSgL/Cw3mfr7WwJhqAAAAAElFTkSuQmCC"/>
          <p:cNvSpPr>
            <a:spLocks noGrp="1" noChangeAspect="1" noChangeArrowheads="1"/>
          </p:cNvSpPr>
          <p:nvPr>
            <p:ph type="subTitle" idx="1"/>
          </p:nvPr>
        </p:nvSpPr>
        <p:spPr bwMode="auto"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/>
              <a:t>Von der Theorie zur Erfahrung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0C90A8C1-D1CA-40D5-B328-0C5DB975E5B2}"/>
              </a:ext>
            </a:extLst>
          </p:cNvPr>
          <p:cNvGrpSpPr/>
          <p:nvPr/>
        </p:nvGrpSpPr>
        <p:grpSpPr>
          <a:xfrm>
            <a:off x="3256217" y="3929894"/>
            <a:ext cx="1152446" cy="963694"/>
            <a:chOff x="3087571" y="4109291"/>
            <a:chExt cx="1152446" cy="963694"/>
          </a:xfrm>
        </p:grpSpPr>
        <p:pic>
          <p:nvPicPr>
            <p:cNvPr id="9" name="Grafik 9" descr="C:\Users\c6271105\AppData\Local\Microsoft\Windows\INetCache\Content.MSO\3FC48C1.tmp"/>
            <p:cNvPicPr/>
            <p:nvPr/>
          </p:nvPicPr>
          <p:blipFill>
            <a:blip r:embed="rId3"/>
            <a:stretch/>
          </p:blipFill>
          <p:spPr bwMode="auto">
            <a:xfrm>
              <a:off x="3087571" y="4834409"/>
              <a:ext cx="1152446" cy="2385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rafik 10" descr="C:\Users\c6271105\AppData\Local\Microsoft\Windows\INetCache\Content.MSO\8D02C977.tmp"/>
            <p:cNvPicPr>
              <a:picLocks noChangeAspect="1"/>
            </p:cNvPicPr>
            <p:nvPr/>
          </p:nvPicPr>
          <p:blipFill>
            <a:blip r:embed="rId4"/>
            <a:stretch/>
          </p:blipFill>
          <p:spPr bwMode="auto">
            <a:xfrm>
              <a:off x="3301526" y="4109291"/>
              <a:ext cx="724537" cy="72453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" name="Textfeld 13">
            <a:extLst>
              <a:ext uri="{FF2B5EF4-FFF2-40B4-BE49-F238E27FC236}">
                <a16:creationId xmlns:a16="http://schemas.microsoft.com/office/drawing/2014/main" id="{10E30830-44CE-4560-A98C-356170C7A5B6}"/>
              </a:ext>
            </a:extLst>
          </p:cNvPr>
          <p:cNvSpPr txBox="1"/>
          <p:nvPr/>
        </p:nvSpPr>
        <p:spPr bwMode="auto">
          <a:xfrm>
            <a:off x="228229" y="5517232"/>
            <a:ext cx="297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/>
              <a:t>Anjubaba</a:t>
            </a:r>
            <a:r>
              <a:rPr lang="en-US" sz="1000" dirty="0"/>
              <a:t>, CC BY-SA 4.0, über Wikimedia Commons </a:t>
            </a:r>
            <a:endParaRPr lang="de-AT" sz="1000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6CD081D1-84BE-4101-B86E-952A9B0ACC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233805" y="3443000"/>
            <a:ext cx="2970000" cy="1980000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2F997315-F1F6-4FAE-8497-985D6C06D9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228228" y="3421741"/>
            <a:ext cx="297000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198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Lernen im Schulgarten </a:t>
            </a:r>
            <a:endParaRPr lang="de-AT"/>
          </a:p>
        </p:txBody>
      </p:sp>
      <p:sp>
        <p:nvSpPr>
          <p:cNvPr id="5" name="AutoShape 2" descr="data:image/png;base64,iVBORw0KGgoAAAANSUhEUgAAAyQAAAA3CAYAAAD9oI6sAAAAAXNSR0IArs4c6QAAIABJREFUeF7tnXucHGWV93+neibJJITLS5AAAgZdlvByJ7pcVFBZEKYHQQmCkO4OICu+AnITBbqmpwbk4gUEVhQx6Zpw0ywC6epEXBBeVFhQdGWFoLACK/erIWGSzEzX2c/T092pqqnqrprpmukZTn0++SPTT9Vznu9znst5LucQ5BECQkAICAEhIASEgBAQAkJACEwQAZqgfCVbISAEhIAQEAJCQAgIASEgBIQAxCARJRACQkAICAEhIASEgBAQAkJgwgiIQTJh6CVjISAEhIAQEAJCQAgIASEgBMQgER0QAkJACAgBISAEhIAQEAJCYMIIiEEyYeglYyEgBISAEBACQkAICAEhIATEIBEdEAJCQAgIASEgBISAEBACQmDCCIhBMmHoJWMhIASEgBAQAkJACAgBISAExCARHRACQkAICAEhIASEgBAQAkJgwgiIQTJh6CVjISAEhIAQEAJCQAgIASEgBMQgER0QAkJACAgBISAEhIAQEAJCYMIIiEEyYeglYyEgBISAEBACQkAICAEhIATEIBEdEAJCQAgIASEgBISAEBACQmDCCIhBMmHoJWMhIASEgBAQAkJACAgBISAExCCJSQeSqexXQHSd6/OEn1h544SYsmz5zx6Vye6psXYWwIcA2B7AdADvAngVhPOtvFFo+UK8xwUUvX6PK4AUXwh4CEifICohBIRAMwiIQdIMij7fkE7aDaUzoy/UGLcw0O6HnJi/WOjrvSmm6pDPNomA6HWTQMpnhMAUISB9whSpSCmGEJhgApEMkq6MfgUzLvSTmYHfFE3joyHLQ11p/UUGtvP9FvGJxXzv7SG/1ZLJpJPeVC2HnX7hFjM2Tv8bgNlBlSUGydjVOJnWrwfw/8b+JfcXbJs+vHJZz+/UX0Wvm013Yr6XTOuLASyp5P6uZRqbTYwk4XKtN/aE+4InFaHHyhu5Ub0rL7kISJ8gCiEEhEAzCDTNIAFg26TtsDKfe6WRYMlU9kAQPRSUjsUgaYRwUv3emcmeQEy3eYTeQKSdODTIvyxp75ZmtGvaiiVXrZ1UBWsxYcUgabEKaWFxkulsAaCkGCQtXEmTRDQxSCZJRYmYQqDFCTTTIAGIz7DyvT9oVOZkuvtKgL82lQ2SRgzeS78n09lLAOp1lplBPy2aPZ9/L3GIu6xikMRNeGp8f+HC3GbrZ9qvA5ghBsnUqFMphRAQAkJgshNoqkHCwL8XTePwRlCSKf0pEP5RDJJGpKbG751p/VICLnYbJLi6aBrnTo0StkYpxCBpjXpodSm60tnjGfQTh5xyZKvVK03kEwJCQAhMcQLNMEheAPB+xYmAQXtwYNvirVe8HcStc9El80nTnnT8/iKAHVyT1SlwZGuK602k4vkZJAC+Y5nG+ZE+JInHRKAzlT2ZiJZ5PrLRMo3qSnnD78vxjIaIWj5BMt19G8BOb3+T0yBh/NHqM/ZpeeAioBAQAkJACDQkMHaDhPATMBxHbzhtmb19gQZJKnsREV1W/Z2Yf8ZEn41qkByTyW1ZskvHMdGnAewFYA4BmzHwFoDXwfQoa/zzV6a9ctdjN9446CdPMp29E6BjXHmHOEqk8h7i8pGHNo/cHy/me3+l/hZ24pZMdV8O4q+7v0OfK+Z7fqb+1rkotwdpfDbAn6wYfhsA/A2gok10dZg7O+o7XZncbjbbpwM4goYNSE19hxj3ljT+0cp8739V5L4PRCqv2qMlaIcVS3peaqhNjgRdmWyGmZaGfad6qb0ej6NOvXjnxFDiWwwcBmAmCA9YeUPVv+/TDB2pfrhRPSVT+rEg/jJACwiYxcqVMeN+Ir6yYPY+4RQweUp2b5ToAgAfqdRpPwFPgHBTIW94DYawCBumi80gAd1umT0nKgGOTnXvVSI+i4BPOPT1f4hQpLahq1fc9M1XGwpaSdC1OLefbdsnE3AwgHkEbMnAGgJeZtD9tm3funJZ7yNhv6fSNUsnRqOnXSndYELWJW+ISfXRp120rT3Y9vLwmo+jXTLvt6Kv9w9hyp9M698GcF6YtKjjnrxZ/ELJ4epPfByqhGDXKJ/kou6doLHq+zZ3pq3nZKPr9NxM3mj/Semk6/tE37XyPTXG/jrC5xTzvdeo9zoX6UdoGp3M4H+quEFX49RzAN/RzkM33Nl3+ZuN5K/+3oy2MhqdVvmHHev8yjJWuRv1y80aP8t92ymX/KM9pJ0AKo8/qu7nABhQbusJ9B/M/LMFu2h353I5ezzrLWxekk4ItDqBsRskwFcAKO8+5YcJdxfzhmuS74SQTOuPAvhw9W8EvoBB33KmaXCpnbrS2fMYdBGArUIAfpaACwqmcYc3rc/RBZVkzbrntTkPPJAbCvq238SOgeeKprGLQhClk/a7X1EdDDsz+pnEuBpAIkCWNTa0o1eauQfrcejMZL9KTFcCmBaQzga42zJ7L02m9dUAdnOm2zB945b33njlmhCsa0lGbZD43TchPnWaPXT3ILWrydeOtUwYf7b6DJesld+apiPVvOrVUzKl3wjCFwP4bLShHV6tI8UFTDcGuT8G6PYF8+ikKINa2HqJyyAh0M0Fs2dRV1o/hwHVloP09e82tM800tfyBHwgsQRERzUuG/WVhnDmqlt63mmQtqk64XsvqoGeHpPJfWCI7b96DYs20ubdlc89FyR/QFv6k2UaezbmM5yiCQZJU/mFlbuaztfLVhMMEvX9AL5vt9vabncuy73mlTXgDuTjpc3f/siq667bWJM5rV/MwKWe9y8fsPsvm6Z13O5wKuCH4yUNfPwKs/c39Vg1s62MRqejjHXOcjRL7vEYP8t3rjr4eyBO1+nbqsVbbduUqnolDKq7ZpU/ajuS9EKglQmM2SDRmPdjokccE6z1NF2bU7gx1z+iI09dvAMoody/VvN9hoi7mekWZ9ogg+TQTG7GZmzfDOBzUaEScEnBNGo7M+r9hQvP6Vg/c7YacFwuL5nxyWKfcX9QHsl0djlAx7lkBi4rmsYltQlsyMCIXens+V6DDMznEdHLDNwaopzvaAmaH7SDkcxkvwSmG0J8B8zIaITLve6Y15HW8UA+p3ZmQj+jNkgy+gVgXOXRh3M0m3ZhwpkuAXwMkmbryKbJhX89lX8n+k4DMG+18+Cug2jbFURqBy1owj78OfAFBbNXrWg39YnRILmRwcooVm2z0VNXXyu7YA8HuQQP+PivOvrXHrF8+dXr/X6PQyeSo9TTzrT+CwL+2SknAecWTEMtPPg+fv0NCF+z8oZrIace+LEYJHHwa6Qk3t/jNEhUXn675WC61errOckpy3BwV/q9Z3d8A9vah4vLcmrXpPb49e3EuI6Jt/OOHwE8/q4l7ANWLLn0z36/N7utjFano+6QNFPuuMfPrhNzc3ia/QsA+0bQWTVWJi3TuG886i2CXJJUCLQ0gTEbJGxre2qafS0PH9EoPwQc57sjkcp+mYn+dRMRup7Ifsx7tCfIIOlKd/+QwerYkfN5G8w6YN/Zsb799Y2zh+bZtnYGGGd5VyKZcHwxbyx3Dxrdyxh8suuLnq13529Hnnnm9MQ7W73hNWKItPmFfO6patqwnXQypZ8NQnkLfxM/uoZRXo0JswMEJvp+Md8zIv7E0ad0b2+X+Ony8Sb38wyIzh4ovfv/Z2GzWYNknwjCNytR02d50788/ZVpQcfewmh3lDskfjzAdAWIVfnccUx8DJI4dESV0Vcu0PUAq3gOilndh8BnMygFYP9GaQG89fL0V+aOhblfHnEZJADU0bxjAWwZomyB+rr/6ae3b7dxrop3oo5gOp872NZyMzfgL/2z8X4q2coZgkff6VrL7DnbL/84dGK0ehqwK/sryzQ+7if7oYfm2jbb2Vb9zRaO320tQTtGPUap3q9MsNRxU+dT9w5JHPzC6IkzTdwGybGLcu8b1MrHsLZxy0ZHWGaPmpCqh5JpXbmrP8CZRrXtgtl7rbdMXensWQz6nufvqj/+BzD+CMJ5Hf1rH3pneseW7YnEooonQvcuNuEev2OpcbSV0ep02LFOcWi23HGOn+X6TmWtETu1jIcAPn+dlvjDZvbg1kBCjeHqCK7zedsmbXfvkepmlz9qO5L0QqCVCYzZICFN25/Z/pRrVdtnZUlBGLE6SNRJzNsx4IrQ7WeQdKZyhxHZ/+6B2Y8EH2Qt6f2jF7Lfag+AN2m6tpNz96YrpR/JhJWe9/9imYavF7BkpvsoMBc96R+zTGOB829hO2nfdIDaXVJGxB9A2rkd76555N1ZW2yhcek0gHoq9z+c2b1hmcb7qsfFqj8ErIq+VRqivVfd0qOcEdSerkzuGGb7Tj9lXfe81l7vCFsjBY9ikFSOqXkHd3V/ZXuA7yXCRUOz//649uasmVp7+/bO+xlx6YgqX0A9qRX5Dib8kOxSr9Y2+E7JnpEJOGanjrypSaW6/3PaOqIHN7d5V5tYTeb38zIkTftUYWnul43YRvk9RoOkzGHM+uq7m8f3Wmav8txXPgpZfbrS+vcZOMPxpyGtpM1fcXPuGWe6uHRitHq6cGFu2vqZtnLkoc6fVx+7pA3OXbX0cq+hgGQmdyjYdu3WhvVm6KcbUQ2SuPhF0VuVNm6DZDgP3z7wrx39a/dQu2+daf0MAr7vkn3YYDjSq591+gylyM9hcGA/r/OXrrR+qncsVN+xSdt3ZT73n67xJY62MnxEOHLfG3asKzNpstyxjp+p3HEg27WACeCvA3b/Xr9Y9u13XfWR0vtAWOT8G4FuLJg9/xJ3vUVtS5JeCLQqgTEbJCqKc3sb9Zds23lxd01Hv/a+5ctz6sJX+SlfhmT7NcfRrv51pG092y6dzEQ/cgLyNUh8jjoAdJVl9vhGjl+4cGFiw8z5f2bgg65OgvmLhb7emgFUWYFUF0adEwRoJe0fvJOb4UHG574A46tWn+FaCQvbSQd0qCqrJzr6tQOWL8+tc8rflem+jJnV/RnXwwntg8UlOXU+vfYk0/r/uO5clEdNMopmT7efQibT2fsBOtT723gaJHV4PPzy9FcOqbdr4Hccphk6Um9yAeBOyzRcThmS6e7vAax26FyP8kIH8L5OI0pdqiWNnxlxp4T5PKuv97vN7DhiNEiapa9/Ka8euxqs9gkrn3vAy+GoTG6uxrY6/llzLOGn23HpxBj19LsEnOMqJnBawTR+7C1nMqVf5V19JUJqtM4PIhskMfW7UfW6mZHa615Yz+h5Zqjd6dpDhCsHhoa+155oU/frnDtVbwyWhva65+ZvqvFjxBOkI+pobLHPML0v5HI57XfP2up41oc8PcelltnjcoaQTOtNbyuj1emwY125H22y3DGPn2o37EBPPX3FMg3HKY/hX49MX/LBBDTXYgiADQN2/xyn8dLs8kdtR5JeCLQygaYYJOoCVzKtq45012phiXFUoc9YVf1/Mq2rs7jOM+Z3WKZxXFcqe1ojg+TY1De2HqR2tXro8TJDe6/o63k8CLDvYA4UC6ZRjVBcftVntVVl5HeuW23Zq9X6uY48S+22tr338mPYTjpw0LLx6eIy4x5v2YI87oDcE7euRZfMY01zGSjlbyV4H78dJfVTZzp7OoF+6M2zJQwST/m8MsatI0H1ZBPvVfVQVpXp6FR2X5vK58y9zy2WabiPBw6fX78HIHf8njrHBkfbocRpkHA8+rp+3fPa5kG7c11p/bcMOHcmH7dMY+8qnzh1InAi1EBPlWyfWZzb3bOAo/qbEf3ScJvUnyBgd0edrxuw++d6V2jD6kQUgyROfmHlraYbL4PkyJO6N0+0lb1u7eSQUTk4eRjAx5xyE2nHFvK5u4LHn+xXQHSd5/cRk1Tn78lM93fA7IrPRMD9BdOoeT4M6NvH1FaUDKPV6bBjXRxyxzV+Hrn4G9sk7PYRDg3sttIHVv74suf96jyZ1tV4q45Zr2VgLQHvIMFfqo63cZQ/ajuS9EKglQk00yBRdxC+samwdJNl9tQ8D3kvZhLwhYJp3BbGIElm9C4wVng79gXztFn1vBF1ZrInENNtnvfetEzDtRuSXNT9UWhcdtdbe5h/afX1fso1WKSyB4JIrZo4n1WWaYzwBhS2kw7oUH2PYFUzTaZ1deRje5cUhKOtvFGopfFhplboZ/Sv7li+fHnJTymPyuT20dge4Ua0BQyStxfM0+bUq+vYdcTPSQHwkmUarhg6imvlntEIJwBBK9td6e6rGfxV12THZ7t/rB1JjAbJ2PV15IKFKu7TlmnUFjm85e9M67cSUHY3XHmGOvq1WdWd2Th1IqDdNtTTWvtM6b8B4SCH7Bu1xIZtViy5am31bxWvXM+6y019ltnjWsGPohdRDJI4+UWRWaUdL4NE5dWZ0j9BBHUhOXh8ZPzI6jO89xldxQrQkRHHe50vdab0NBHyHj6vWaaxraP/9y7ujbmtqA+MVqdDj3VxtHH/fnnM/VFXSv8ME7zG5hrLNELdk/PTb59F2abUW9S2JOmFQKsSaJpB0pnO7k8gdSG1+ry2YJ62nZpE+lwErw2+YQySijtR7/GVwHsemwZ9XwMCpSHawuMmVO18KLebtVUxNXkfGqI5znR+gyIRn1TI947whhW6k/bvUO+zTEP5Ovd9kmldrb67vH54V+u6Uvq/MOEHrg8wnrf6jA8EfbeyOjjCvW8LGCS/tkzDtTrpLUPcOhIwWD9smYZzUlkTK5nW1VE712V3DfxRPzeevu42gR8XTeO0ZnYcMRokY9bXZCp7bghvZQ1xEHiP6pG4OHUiQB8a6qljUqmcISxxFojAny+YvT+t/q1rhBMQgFn752Jf7t6GIAISRDFI4uQXVf7xNEjKk/OMfg0Yvk4SlKE8YPfv22iXyl9H+N8ss3dhnb5dLYJ565ct01Ce+aou5ZveVuoYJA11OsJY13S5A9rhmPujiqt8r+e71ZZpOHcrI6lxHH1cJAEksRBocQJNM0iGOzT9ORB2rpa5OgHrSuWSTHZt9d55PCGMQZJMd/cCXHOpW/l+3ZUmlabionHEkS6/bVc/3/Jer1zJlP4UCM7L7utouratv4tjn+16n4Bjfh0qAcsLpnF84KCV0R8A4xDXZMZzfMDXhSPwZNE0/m/QdytnmEfsnky8QcJ3WWav8uIU+MStIwEDX/nYoZ9QybT+CoDaqqZKQ7a9S2HZpZ4Vb8Bv8ONJZJA0Q18DHB9E7j6ZeFNw0hj7jYDJZkM9rRbo8EXnz5qmzVR3D2qe4xi4rWgaX6gZLals0ePh58UF87SdxhKjJopBEnebilK543Gp3SlP2dWxbf+np78vJ7FJO3JlPvfzRvIH9BlLLdM4Jejdrkz3Acysjoe5Hi2xYfPq7lkcbSXYIAnR94Z0cR+H3HGNn35BTAn4XcE0ajHUGtW/9/c4yh9VBkkvBFqZQFMNks607rqsyZXYHJ1p/SYCTnWAOMUyjXIU7zAGiW+EY+APlmmM8E7khF2JiO3yTqJ+T2ilne5eepm6EFt7/NNuOh5RjtJa0mpufYdfDD4+EWHVaOQ54zqRkssDRxiDJJ39GlAOhuh8nrBMY48ghVSOANbPnD8iIOSEGyQNeAzrkU8U7CbqSNj6rLL1M0iCAuBNdoOkXmTvsPoaUH/R+06iTivfU/aaF6dORNUHv4L4uNN9p6Nf20YdOavESFKRupX3ssoT7MQjLKgoBkmc/MLKW0033gZJxWmCukviOt6r5GkU/LfWB/hN1JmWWH09zrHQhaJzce4gsu0RwRA7+rXZVQcncbSVcjsNaVh46y7se3HIHTZv11gfYvwMcB7ze8s0wrht91XvOMoftR1JeiHQygSaapAcnc4ebIN+XRs+CY8U8sYBnjsPQ4Nt2rb3/Dj31vCkofGl9oDt02cs03B75PGQ9spTk2u6Nst3VyOtPwlgvuMzry+Yp81VK5KdKf1CIlzhzEIjHL4ib3hdEZeThO0ow6aL2qH6uaisRJOfF6SQh51+4RYzNk7/u/f3yWCQxK0jUetJDJJNWhTGgA44HhQpGrlXb+PUiaj64GuQZLIfZqZHnb9VV9/93Is7j6ONdlCJYpDEyS+q/ONskFAyo68C44ggOSnAK5qrn/aZ4DPop0Wz5/NB302muw8H2OvMxK4c2Sq/FkdbiTJmjdogSevnMOA9ej2mNj6adhiuP/IJhAs0PCZeT6/jqreobUnSC4FWJdBUg0RtGXSl9RcdUZZLrGkfd6/4lOMK1CIVhzFIvEe+KjAHOvpXzwy6oF3uYNPZFEAu94oEvFwwDfeF8MoH/c7yg/kgq6/34UpALKcLwJcWzNN2DDo+EbajDJsuskGS6f4sMd/hUbyBBfO0jiCZg7xDTQaDJG4diVpPYpBENUiyxzPoJx59fb0SX2dU/WecOhFVH4InoLqKoVQLBFmNXZBM69d7gj+OaXW2mn8UgyROflErdDwNEv8gqCMkXssJbR+vq/VGBgmA31qm8ZGg8gd4OvybZRq1+40BwTXH1FbGxyBpfhsfTTsMY5B0ZvSFxKjd56rUV79lGg2D4AbVbVz1FrUtSXoh0KoEmm2Q+LnQVd5Kat6qGPhy0TRuqA2QYXZIvvD1rah9mopWrDlBqhgoyuVwYOee6f5XYv6y6/c6x3/8fIkT0TepbfBae7BNuft15v8dyzTOD5xohNz+jq1DXXTJfNI0tePjevzc1FYTtKzb3xBHtjpj1pGo9SQGSTSDRMVjgcZed5qsJTZs4fQ8FaUjjVMnoupDcB81IhjdKwvmaTv89ln7vwmoOaBg4nOK+d5ropTfL20UgyROflHLMV4GSeXeodq1muGQ8SkGrvUGRWTgNzP7Vx8StCgWcIdkfUf/2q1VoEXf+hkZ8FN5Mlhp9fV2VtPH0VbGwyCJQ+7RtMMwBslnFl+8Y8lOqDhe7ukDafML+Zzn6PZwkq60bjHKdzuVQ5PhfwzD6jPKAYfjKH/UdiTphUArE2i6QZJM635eQqoMbJu0HVbmc+rC73AjDmGQlBtzRv+5dwudQNcUzB5XgLHqdytnsJVfcGfMEDT0HZ/WHwHgXMF6HITrwbjRWZF+0XOdv4ftKMOmc307xBnYyn0QdWl2G+e7BO4umL2Gn1L6ddQq3WTYIYlbR6LWkxgkmzQszARgeEI0wmkE/IKkqrSViOfKQYBywvAKwK8y6OmiabhiOMTVb0TVh6BBoDLpV4sdtQmwCtznic001G5rO3hjHY1mYKnEFlGLO67urKN/9TS/iXVc/KLKPh4GifIG2fbOViq2zZ4O+WwN/HHlHS+Z1pX3K5creGa+uNjXq1zej3gCDJI6Ol2+w6d0ekdPn31Bwez9tnt8iaGthFxE8xY0SltodhuPkndV7gj9kXJqUItrpN5nxteLfYb3bma1P1Kx0jZ38fHE/Wp2+aO2I0kvBFqZQNMNkkrkc2VwbO1T8BEuBMMbJLlDwfb9nm9u0Jj+yS84YjKtqw78PE/61QvmaXvUjWeR0s8GwbsSqS7G7+P4VsNzr2E7yrDpXINRCIOkMsG7EYRaLJjKN94cLA3t6Y0u3Ol/xKv8yuQxSOLTkaj1JAbJJo0NOwHwu/cE4KkBu3+B18VqMpP9EphqO63l3BjfsvqMr7nbSjw6EVUf6g0CybSuAsaq2BLVR11m39R/elbIxzKgVLx7qdVb1xO0c5rMxMMvahnGwyDxd/VL11tmz5lK3s5TcrtQyVYX3WdW5Vfu4aFpBxSW5kYEQg0ySAD8RUtsWODd+fNz81x26mXbH/J654ulrYyDQdJsuUfTDsP2R11p/VQGbvLo6qs0oO1RuC3nMuqTKb0bhJwzLVXu0Dr/1uzyR21Hkl4ItDKBphsk5YlwWlf+9ZWffdfjF/08rEEy/N3uGwD+kuezbzDxhdPsobvf1qa/O5uwO9t8NsApT7qNDD64aPY+Vq9CKt5VVOBB1/Ew5ztBqySuiVDIzj3ODvWoVG5XjewnALS5ysz4M4jOoun066HBjbM0bj+BuHxh/+1KwEWXXkwWgyROHYlaT2KQbNK4sBOAcryiNVs94l2VVAO7Db5Am5Z4bKB/YIu2tsTnielyz7GaF9pI2/OufG6EU4Y4+o2o+lCvzwmY9G96hXGC1Wd479eMelxJpnW1kuvyHqWigdsJ7bSZa/FC/2y833k3Ig5+UYVvZhySWt42fcxa1lN2wlK5TK5c+W7q+xjPd6zX9qh6t1LputK+l51XryNtvwfyOVcw1ACDRI0tOygXsiVo5/UTHp0+NLBVm5ZYrBHlGGh3jTWgfNHsGTGWxtFWRqvTUd5rttxR8q5yDdsflU8ZdMx/0BPAVCnIfzFpZ9E0PGoPYS6VbBUvSi2EqFgx1acE1g6y+nIupxXNLn/UdiTphUArE4jFIOlM650EWN6C+8X/iGKQlLfU12x5KxN9NiLU9WCcVD3L2ehdv615xzt2aYh2XnVLzwt1JxktYJCUB9qMngOju1GZ1e8EHMfAv3nTTiaDJC4diTrwiUES3SBRbygjOkH2Aw7HGGFU9x3b5sNXLutVxy1HPHHoRFR9aFSIZFp/GsCHfNKtWUfaXO9kt9H36vZN6W7TZ8Fm0yueAKpx8Isqf5wGibpXg2n2416dYxufLi4zXB6vKkdhlZ553L/StZbZ4wqk6G+Q0E1gexcQfTIEg2fbbe2AoKN6zW4ro9XpqO81U+6oeVfGxIZxvKp1U7n3oY7q1fXo6alLG+DFltnb51fHzSx/CB2SJEJg0hCIxSCpnO92nacMCioUxSCpUKWudPY8Bl0EYKuGpBkPUUI7029LPejdgK3acnK1klgwjYaDSdiOMmw6p6xhV3iqvJJp/VsA1Nl63/pWxw6Y+dyO9U/dMFnjkHjqsuk6ErWexCAZnUFSnjCkLt4BlFDe8Vzn9QPa62METlejs9fpD5qqE1H1oVE/lcxkv47hXR/XE0eAzGMyuQ8Msf1bvxgb5cw9Bsl49bv1GMVpkCTT2TsBOsadf50YU6dk90aJlDMV584zM2t3VCTXAAAFDUlEQVSHF/tytSjrvjrCWMZDA2dTe3sfQMk6ZX5cK2mfW3Fz7pl6XJrZVkar06N5r1lyjyrvkEeeq9yHHUGUbgDINwius34I+G8m7TQrn3tgvOqtUd8ivwuByUIgFoNkeFLRfQuIa1GHAVxkmcaIAXcUBkmZ7TGZ3JaDXDqeQJ8mYC8evrytLoaq+CYvEehBaFQoLM39MmplqG8Psa3uwUwfMUEgPrWY71VH0uo+YTvKsOmcmUU0SMqvJhd1fxSEMwA+GFS+6L8WwN+IaBUN0VI18O1/+unt222cO+CdE1V84HOjMgf9HhCh1tdL2Wh4BOXbTB2JKpcYJJtqZTT6WtVZIj6eCR8D8H4AWwJ4F8CrRHjYZiwvmoYKghhaN5ulE1H1oVHbOfqU7u3tEqvjPK7HhnbISjP3YKP3o/5eMUp0oBxr430ANgJYA8LTDNxXzBu9ft9sFr+o8sZlkCDB870OS5R+DbZpu1djZfnJmkzr6iL7Nzy/vciDA3sWb71CHX31j0XFdKvV16PuC1EylfscyFZHi9VuizpC9zYIT5GN22as15aqAJlhOan+faxtZbQ6Pdr3mtHGR5P3aPujznR2f41oITPUgqRyPPB/AKhjeq8BeITAK2b0P3VHvVAE3vpsRr2F1RFJJwRanUAkg6TVCyPyjY1AxeNPOWCl43nLMg0/BwVjy0zeFgJCoEaga3Huk2zbykV67akEMt0lisElSFuHQMCRrdsts+fE1pFSJBECQkAItAYBMUhaox5aQoquxbn92La9l/4ft0zD5fqwJYQVIYTAFCKQTGcL3iM8TNCDdiqmUNGnbFFGs3o/ZWFIwYSAEBACDQiIQTKFVaQzlTuMwJ9i4p2JsTMIO4Fwh5U3vupX7M60fh4BLn/3wMjLmlMYmRRNCIw7gQAnIBvbbW2nZsQeGfcCSYZlAmKQiCIIASEgBMITEIMkPKtJl9I3VgPwlpagPVcs6VHB2GrPkSd1b55o4z+NCMpFdGAh3/Mfk67wIrAQaEECuVxO+/0LA9u8qL3x1pz+OXOmJRILGXQZgM3c4spCQAtWXySRxCCJhEsSCwEh8B4nIAbJFFaAShA0Fa1eXVp1PqtBdH4b6KH2dzG0cZZ9oD0ch2Q/ZyIm3F3MGx7vM1MYmBRNCMRMYNhjj608ENZ73ippg7utWnp5o3QxSyufHwsBMUjGQk/eFQJC4L1GQAySKV7j5WNbZBcBTItSVAaebCftYL9Ac1G+I2mFgBDYRCCEQcJg7XirLzciHpBwnFwExCCZXPUl0goBITCxBMQgmVj+45L70enswTboJgC7hcjQJsKyoUE6a9UtPe+ESC9JhIAQCEmgnkFSjgdEfJaV7/1ByM9JshYmIAZJC1eOiCYEhEDLERCDpOWqJB6BDj001zZ7J7sTGo4FYz8e9qOuzq2r+ANvM7CaCA+xpvUVl+TUMS95hIAQaDKBw06/cIsZG6f/WsVVIWAWAzaAF8G4L5HQrrl7ae7JJmcpn5sgAmKQTBB4yVYICIFJSUAMkklZbSK0EBACQkAICAEhIASEgBCYGgTEIJka9SilEAJCQAgIASEgBISAEBACk5KAGCSTstpEaCEgBISAEBACQkAICAEhMDUIiEEyNepRSiEEhIAQEAJCQAgIASEgBCYlATFIJmW1idBCQAgIASEgBISAEBACQmBqEBCDZGrUo5RCCAgBISAEhIAQEAJCQAhMSgL/Cw3mfr7WwJhqAAAAAElFTkSuQmCC"/>
          <p:cNvSpPr>
            <a:spLocks noChangeAspect="1" noChangeArrowheads="1"/>
          </p:cNvSpPr>
          <p:nvPr/>
        </p:nvSpPr>
        <p:spPr bwMode="auto">
          <a:xfrm>
            <a:off x="155575" y="-242888"/>
            <a:ext cx="7658100" cy="514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de-AT"/>
          </a:p>
        </p:txBody>
      </p:sp>
      <p:sp>
        <p:nvSpPr>
          <p:cNvPr id="6" name="AutoShape 4" descr="data:image/png;base64,iVBORw0KGgoAAAANSUhEUgAAAyQAAAA3CAYAAAD9oI6sAAAAAXNSR0IArs4c6QAAIABJREFUeF7tnXucHGWV93+neibJJITLS5AAAgZdlvByJ7pcVFBZEKYHQQmCkO4OICu+AnITBbqmpwbk4gUEVhQx6Zpw0ywC6epEXBBeVFhQdGWFoLACK/erIWGSzEzX2c/T092pqqnqrprpmukZTn0++SPTT9Vznu9znst5LucQ5BECQkAICAEhIASEgBAQAkJACEwQAZqgfCVbISAEhIAQEAJCQAgIASEgBIQAxCARJRACQkAICAEhIASEgBAQAkJgwgiIQTJh6CVjISAEhIAQEAJCQAgIASEgBMQgER0QAkJACAgBISAEhIAQEAJCYMIIiEEyYeglYyEgBISAEBACQkAICAEhIATEIBEdEAJCQAgIASEgBISAEBACQmDCCIhBMmHoJWMhIASEgBAQAkJACAgBISAExCARHRACQkAICAEhIASEgBAQAkJgwgiIQTJh6CVjISAEhIAQEAJCQAgIASEgBMQgER0QAkJACAgBISAEhIAQEAJCYMIIiEEyYeglYyEgBISAEBACQkAICAEhIATEIBEdEAJCQAgIASEgBISAEBACQmDCCIhBMmHoJWMhIASEgBAQAkJACAgBISAExCCJSQeSqexXQHSd6/OEn1h544SYsmz5zx6Vye6psXYWwIcA2B7AdADvAngVhPOtvFFo+UK8xwUUvX6PK4AUXwh4CEifICohBIRAMwiIQdIMij7fkE7aDaUzoy/UGLcw0O6HnJi/WOjrvSmm6pDPNomA6HWTQMpnhMAUISB9whSpSCmGEJhgApEMkq6MfgUzLvSTmYHfFE3joyHLQ11p/UUGtvP9FvGJxXzv7SG/1ZLJpJPeVC2HnX7hFjM2Tv8bgNlBlSUGydjVOJnWrwfw/8b+JfcXbJs+vHJZz+/UX0Wvm013Yr6XTOuLASyp5P6uZRqbTYwk4XKtN/aE+4InFaHHyhu5Ub0rL7kISJ8gCiEEhEAzCDTNIAFg26TtsDKfe6WRYMlU9kAQPRSUjsUgaYRwUv3emcmeQEy3eYTeQKSdODTIvyxp75ZmtGvaiiVXrZ1UBWsxYcUgabEKaWFxkulsAaCkGCQtXEmTRDQxSCZJRYmYQqDFCTTTIAGIz7DyvT9oVOZkuvtKgL82lQ2SRgzeS78n09lLAOp1lplBPy2aPZ9/L3GIu6xikMRNeGp8f+HC3GbrZ9qvA5ghBsnUqFMphRAQAkJgshNoqkHCwL8XTePwRlCSKf0pEP5RDJJGpKbG751p/VICLnYbJLi6aBrnTo0StkYpxCBpjXpodSm60tnjGfQTh5xyZKvVK03kEwJCQAhMcQLNMEheAPB+xYmAQXtwYNvirVe8HcStc9El80nTnnT8/iKAHVyT1SlwZGuK602k4vkZJAC+Y5nG+ZE+JInHRKAzlT2ZiJZ5PrLRMo3qSnnD78vxjIaIWj5BMt19G8BOb3+T0yBh/NHqM/ZpeeAioBAQAkJACDQkMHaDhPATMBxHbzhtmb19gQZJKnsREV1W/Z2Yf8ZEn41qkByTyW1ZskvHMdGnAewFYA4BmzHwFoDXwfQoa/zzV6a9ctdjN9446CdPMp29E6BjXHmHOEqk8h7i8pGHNo/cHy/me3+l/hZ24pZMdV8O4q+7v0OfK+Z7fqb+1rkotwdpfDbAn6wYfhsA/A2gok10dZg7O+o7XZncbjbbpwM4goYNSE19hxj3ljT+0cp8739V5L4PRCqv2qMlaIcVS3peaqhNjgRdmWyGmZaGfad6qb0ej6NOvXjnxFDiWwwcBmAmCA9YeUPVv+/TDB2pfrhRPSVT+rEg/jJACwiYxcqVMeN+Ir6yYPY+4RQweUp2b5ToAgAfqdRpPwFPgHBTIW94DYawCBumi80gAd1umT0nKgGOTnXvVSI+i4BPOPT1f4hQpLahq1fc9M1XGwpaSdC1OLefbdsnE3AwgHkEbMnAGgJeZtD9tm3funJZ7yNhv6fSNUsnRqOnXSndYELWJW+ISfXRp120rT3Y9vLwmo+jXTLvt6Kv9w9hyp9M698GcF6YtKjjnrxZ/ELJ4epPfByqhGDXKJ/kou6doLHq+zZ3pq3nZKPr9NxM3mj/Semk6/tE37XyPTXG/jrC5xTzvdeo9zoX6UdoGp3M4H+quEFX49RzAN/RzkM33Nl3+ZuN5K/+3oy2MhqdVvmHHev8yjJWuRv1y80aP8t92ymX/KM9pJ0AKo8/qu7nABhQbusJ9B/M/LMFu2h353I5ezzrLWxekk4ItDqBsRskwFcAKO8+5YcJdxfzhmuS74SQTOuPAvhw9W8EvoBB33KmaXCpnbrS2fMYdBGArUIAfpaACwqmcYc3rc/RBZVkzbrntTkPPJAbCvq238SOgeeKprGLQhClk/a7X1EdDDsz+pnEuBpAIkCWNTa0o1eauQfrcejMZL9KTFcCmBaQzga42zJ7L02m9dUAdnOm2zB945b33njlmhCsa0lGbZD43TchPnWaPXT3ILWrydeOtUwYf7b6DJesld+apiPVvOrVUzKl3wjCFwP4bLShHV6tI8UFTDcGuT8G6PYF8+ikKINa2HqJyyAh0M0Fs2dRV1o/hwHVloP09e82tM800tfyBHwgsQRERzUuG/WVhnDmqlt63mmQtqk64XsvqoGeHpPJfWCI7b96DYs20ubdlc89FyR/QFv6k2UaezbmM5yiCQZJU/mFlbuaztfLVhMMEvX9AL5vt9vabncuy73mlTXgDuTjpc3f/siq667bWJM5rV/MwKWe9y8fsPsvm6Z13O5wKuCH4yUNfPwKs/c39Vg1s62MRqejjHXOcjRL7vEYP8t3rjr4eyBO1+nbqsVbbduUqnolDKq7ZpU/ajuS9EKglQmM2SDRmPdjokccE6z1NF2bU7gx1z+iI09dvAMoody/VvN9hoi7mekWZ9ogg+TQTG7GZmzfDOBzUaEScEnBNGo7M+r9hQvP6Vg/c7YacFwuL5nxyWKfcX9QHsl0djlAx7lkBi4rmsYltQlsyMCIXens+V6DDMznEdHLDNwaopzvaAmaH7SDkcxkvwSmG0J8B8zIaITLve6Y15HW8UA+p3ZmQj+jNkgy+gVgXOXRh3M0m3ZhwpkuAXwMkmbryKbJhX89lX8n+k4DMG+18+Cug2jbFURqBy1owj78OfAFBbNXrWg39YnRILmRwcooVm2z0VNXXyu7YA8HuQQP+PivOvrXHrF8+dXr/X6PQyeSo9TTzrT+CwL+2SknAecWTEMtPPg+fv0NCF+z8oZrIace+LEYJHHwa6Qk3t/jNEhUXn675WC61errOckpy3BwV/q9Z3d8A9vah4vLcmrXpPb49e3EuI6Jt/OOHwE8/q4l7ANWLLn0z36/N7utjFano+6QNFPuuMfPrhNzc3ia/QsA+0bQWTVWJi3TuG886i2CXJJUCLQ0gTEbJGxre2qafS0PH9EoPwQc57sjkcp+mYn+dRMRup7Ifsx7tCfIIOlKd/+QwerYkfN5G8w6YN/Zsb799Y2zh+bZtnYGGGd5VyKZcHwxbyx3Dxrdyxh8suuLnq13529Hnnnm9MQ7W73hNWKItPmFfO6patqwnXQypZ8NQnkLfxM/uoZRXo0JswMEJvp+Md8zIv7E0ad0b2+X+Ony8Sb38wyIzh4ovfv/Z2GzWYNknwjCNytR02d50788/ZVpQcfewmh3lDskfjzAdAWIVfnccUx8DJI4dESV0Vcu0PUAq3gOilndh8BnMygFYP9GaQG89fL0V+aOhblfHnEZJADU0bxjAWwZomyB+rr/6ae3b7dxrop3oo5gOp872NZyMzfgL/2z8X4q2coZgkff6VrL7DnbL/84dGK0ehqwK/sryzQ+7if7oYfm2jbb2Vb9zRaO320tQTtGPUap3q9MsNRxU+dT9w5JHPzC6IkzTdwGybGLcu8b1MrHsLZxy0ZHWGaPmpCqh5JpXbmrP8CZRrXtgtl7rbdMXensWQz6nufvqj/+BzD+CMJ5Hf1rH3pneseW7YnEooonQvcuNuEev2OpcbSV0ep02LFOcWi23HGOn+X6TmWtETu1jIcAPn+dlvjDZvbg1kBCjeHqCK7zedsmbXfvkepmlz9qO5L0QqCVCYzZICFN25/Z/pRrVdtnZUlBGLE6SNRJzNsx4IrQ7WeQdKZyhxHZ/+6B2Y8EH2Qt6f2jF7Lfag+AN2m6tpNz96YrpR/JhJWe9/9imYavF7BkpvsoMBc96R+zTGOB829hO2nfdIDaXVJGxB9A2rkd76555N1ZW2yhcek0gHoq9z+c2b1hmcb7qsfFqj8ErIq+VRqivVfd0qOcEdSerkzuGGb7Tj9lXfe81l7vCFsjBY9ikFSOqXkHd3V/ZXuA7yXCRUOz//649uasmVp7+/bO+xlx6YgqX0A9qRX5Dib8kOxSr9Y2+E7JnpEJOGanjrypSaW6/3PaOqIHN7d5V5tYTeb38zIkTftUYWnul43YRvk9RoOkzGHM+uq7m8f3Wmav8txXPgpZfbrS+vcZOMPxpyGtpM1fcXPuGWe6uHRitHq6cGFu2vqZtnLkoc6fVx+7pA3OXbX0cq+hgGQmdyjYdu3WhvVm6KcbUQ2SuPhF0VuVNm6DZDgP3z7wrx39a/dQu2+daf0MAr7vkn3YYDjSq591+gylyM9hcGA/r/OXrrR+qncsVN+xSdt3ZT73n67xJY62MnxEOHLfG3asKzNpstyxjp+p3HEg27WACeCvA3b/Xr9Y9u13XfWR0vtAWOT8G4FuLJg9/xJ3vUVtS5JeCLQqgTEbJCqKc3sb9Zds23lxd01Hv/a+5ctz6sJX+SlfhmT7NcfRrv51pG092y6dzEQ/cgLyNUh8jjoAdJVl9vhGjl+4cGFiw8z5f2bgg65OgvmLhb7emgFUWYFUF0adEwRoJe0fvJOb4UHG574A46tWn+FaCQvbSQd0qCqrJzr6tQOWL8+tc8rflem+jJnV/RnXwwntg8UlOXU+vfYk0/r/uO5clEdNMopmT7efQibT2fsBOtT723gaJHV4PPzy9FcOqbdr4Hccphk6Um9yAeBOyzRcThmS6e7vAax26FyP8kIH8L5OI0pdqiWNnxlxp4T5PKuv97vN7DhiNEiapa9/Ka8euxqs9gkrn3vAy+GoTG6uxrY6/llzLOGn23HpxBj19LsEnOMqJnBawTR+7C1nMqVf5V19JUJqtM4PIhskMfW7UfW6mZHa615Yz+h5Zqjd6dpDhCsHhoa+155oU/frnDtVbwyWhva65+ZvqvFjxBOkI+pobLHPML0v5HI57XfP2up41oc8PcelltnjcoaQTOtNbyuj1emwY125H22y3DGPn2o37EBPPX3FMg3HKY/hX49MX/LBBDTXYgiADQN2/xyn8dLs8kdtR5JeCLQygaYYJOoCVzKtq45012phiXFUoc9YVf1/Mq2rs7jOM+Z3WKZxXFcqe1ojg+TY1De2HqR2tXro8TJDe6/o63k8CLDvYA4UC6ZRjVBcftVntVVl5HeuW23Zq9X6uY48S+22tr338mPYTjpw0LLx6eIy4x5v2YI87oDcE7euRZfMY01zGSjlbyV4H78dJfVTZzp7OoF+6M2zJQwST/m8MsatI0H1ZBPvVfVQVpXp6FR2X5vK58y9zy2WabiPBw6fX78HIHf8njrHBkfbocRpkHA8+rp+3fPa5kG7c11p/bcMOHcmH7dMY+8qnzh1InAi1EBPlWyfWZzb3bOAo/qbEf3ScJvUnyBgd0edrxuw++d6V2jD6kQUgyROfmHlraYbL4PkyJO6N0+0lb1u7eSQUTk4eRjAx5xyE2nHFvK5u4LHn+xXQHSd5/cRk1Tn78lM93fA7IrPRMD9BdOoeT4M6NvH1FaUDKPV6bBjXRxyxzV+Hrn4G9sk7PYRDg3sttIHVv74suf96jyZ1tV4q45Zr2VgLQHvIMFfqo63cZQ/ajuS9EKglQk00yBRdxC+samwdJNl9tQ8D3kvZhLwhYJp3BbGIElm9C4wVng79gXztFn1vBF1ZrInENNtnvfetEzDtRuSXNT9UWhcdtdbe5h/afX1fso1WKSyB4JIrZo4n1WWaYzwBhS2kw7oUH2PYFUzTaZ1deRje5cUhKOtvFGopfFhplboZ/Sv7li+fHnJTymPyuT20dge4Ua0BQyStxfM0+bUq+vYdcTPSQHwkmUarhg6imvlntEIJwBBK9td6e6rGfxV12THZ7t/rB1JjAbJ2PV15IKFKu7TlmnUFjm85e9M67cSUHY3XHmGOvq1WdWd2Th1IqDdNtTTWvtM6b8B4SCH7Bu1xIZtViy5am31bxWvXM+6y019ltnjWsGPohdRDJI4+UWRWaUdL4NE5dWZ0j9BBHUhOXh8ZPzI6jO89xldxQrQkRHHe50vdab0NBHyHj6vWaaxraP/9y7ujbmtqA+MVqdDj3VxtHH/fnnM/VFXSv8ME7zG5hrLNELdk/PTb59F2abUW9S2JOmFQKsSaJpB0pnO7k8gdSG1+ry2YJ62nZpE+lwErw2+YQySijtR7/GVwHsemwZ9XwMCpSHawuMmVO18KLebtVUxNXkfGqI5znR+gyIRn1TI947whhW6k/bvUO+zTEP5Ovd9kmldrb67vH54V+u6Uvq/MOEHrg8wnrf6jA8EfbeyOjjCvW8LGCS/tkzDtTrpLUPcOhIwWD9smYZzUlkTK5nW1VE712V3DfxRPzeevu42gR8XTeO0ZnYcMRokY9bXZCp7bghvZQ1xEHiP6pG4OHUiQB8a6qljUqmcISxxFojAny+YvT+t/q1rhBMQgFn752Jf7t6GIAISRDFI4uQXVf7xNEjKk/OMfg0Yvk4SlKE8YPfv22iXyl9H+N8ss3dhnb5dLYJ565ct01Ce+aou5ZveVuoYJA11OsJY13S5A9rhmPujiqt8r+e71ZZpOHcrI6lxHH1cJAEksRBocQJNM0iGOzT9ORB2rpa5OgHrSuWSTHZt9d55PCGMQZJMd/cCXHOpW/l+3ZUmlabionHEkS6/bVc/3/Jer1zJlP4UCM7L7utouratv4tjn+16n4Bjfh0qAcsLpnF84KCV0R8A4xDXZMZzfMDXhSPwZNE0/m/QdytnmEfsnky8QcJ3WWav8uIU+MStIwEDX/nYoZ9QybT+CoDaqqZKQ7a9S2HZpZ4Vb8Bv8ONJZJA0Q18DHB9E7j6ZeFNw0hj7jYDJZkM9rRbo8EXnz5qmzVR3D2qe4xi4rWgaX6gZLals0ePh58UF87SdxhKjJopBEnebilK543Gp3SlP2dWxbf+np78vJ7FJO3JlPvfzRvIH9BlLLdM4Jejdrkz3Acysjoe5Hi2xYfPq7lkcbSXYIAnR94Z0cR+H3HGNn35BTAn4XcE0ajHUGtW/9/c4yh9VBkkvBFqZQFMNks607rqsyZXYHJ1p/SYCTnWAOMUyjXIU7zAGiW+EY+APlmmM8E7khF2JiO3yTqJ+T2ilne5eepm6EFt7/NNuOh5RjtJa0mpufYdfDD4+EWHVaOQ54zqRkssDRxiDJJ39GlAOhuh8nrBMY48ghVSOANbPnD8iIOSEGyQNeAzrkU8U7CbqSNj6rLL1M0iCAuBNdoOkXmTvsPoaUH/R+06iTivfU/aaF6dORNUHv4L4uNN9p6Nf20YdOavESFKRupX3ssoT7MQjLKgoBkmc/MLKW0033gZJxWmCukviOt6r5GkU/LfWB/hN1JmWWH09zrHQhaJzce4gsu0RwRA7+rXZVQcncbSVcjsNaVh46y7se3HIHTZv11gfYvwMcB7ze8s0wrht91XvOMoftR1JeiHQygSaapAcnc4ebIN+XRs+CY8U8sYBnjsPQ4Nt2rb3/Dj31vCkofGl9oDt02cs03B75PGQ9spTk2u6Nst3VyOtPwlgvuMzry+Yp81VK5KdKf1CIlzhzEIjHL4ib3hdEZeThO0ow6aL2qH6uaisRJOfF6SQh51+4RYzNk7/u/f3yWCQxK0jUetJDJJNWhTGgA44HhQpGrlXb+PUiaj64GuQZLIfZqZHnb9VV9/93Is7j6ONdlCJYpDEyS+q/ONskFAyo68C44ggOSnAK5qrn/aZ4DPop0Wz5/NB302muw8H2OvMxK4c2Sq/FkdbiTJmjdogSevnMOA9ej2mNj6adhiuP/IJhAs0PCZeT6/jqreobUnSC4FWJdBUg0RtGXSl9RcdUZZLrGkfd6/4lOMK1CIVhzFIvEe+KjAHOvpXzwy6oF3uYNPZFEAu94oEvFwwDfeF8MoH/c7yg/kgq6/34UpALKcLwJcWzNN2DDo+EbajDJsuskGS6f4sMd/hUbyBBfO0jiCZg7xDTQaDJG4diVpPYpBENUiyxzPoJx59fb0SX2dU/WecOhFVH4InoLqKoVQLBFmNXZBM69d7gj+OaXW2mn8UgyROflErdDwNEv8gqCMkXssJbR+vq/VGBgmA31qm8ZGg8gd4OvybZRq1+40BwTXH1FbGxyBpfhsfTTsMY5B0ZvSFxKjd56rUV79lGg2D4AbVbVz1FrUtSXoh0KoEmm2Q+LnQVd5Kat6qGPhy0TRuqA2QYXZIvvD1rah9mopWrDlBqhgoyuVwYOee6f5XYv6y6/c6x3/8fIkT0TepbfBae7BNuft15v8dyzTOD5xohNz+jq1DXXTJfNI0tePjevzc1FYTtKzb3xBHtjpj1pGo9SQGSTSDRMVjgcZed5qsJTZs4fQ8FaUjjVMnoupDcB81IhjdKwvmaTv89ln7vwmoOaBg4nOK+d5ropTfL20UgyROflHLMV4GSeXeodq1muGQ8SkGrvUGRWTgNzP7Vx8StCgWcIdkfUf/2q1VoEXf+hkZ8FN5Mlhp9fV2VtPH0VbGwyCJQ+7RtMMwBslnFl+8Y8lOqDhe7ukDafML+Zzn6PZwkq60bjHKdzuVQ5PhfwzD6jPKAYfjKH/UdiTphUArE2i6QZJM635eQqoMbJu0HVbmc+rC73AjDmGQlBtzRv+5dwudQNcUzB5XgLHqdytnsJVfcGfMEDT0HZ/WHwHgXMF6HITrwbjRWZF+0XOdv4ftKMOmc307xBnYyn0QdWl2G+e7BO4umL2Gn1L6ddQq3WTYIYlbR6LWkxgkmzQszARgeEI0wmkE/IKkqrSViOfKQYBywvAKwK8y6OmiabhiOMTVb0TVh6BBoDLpV4sdtQmwCtznic001G5rO3hjHY1mYKnEFlGLO67urKN/9TS/iXVc/KLKPh4GifIG2fbOViq2zZ4O+WwN/HHlHS+Z1pX3K5creGa+uNjXq1zej3gCDJI6Ol2+w6d0ekdPn31Bwez9tnt8iaGthFxE8xY0SltodhuPkndV7gj9kXJqUItrpN5nxteLfYb3bma1P1Kx0jZ38fHE/Wp2+aO2I0kvBFqZQNMNkkrkc2VwbO1T8BEuBMMbJLlDwfb9nm9u0Jj+yS84YjKtqw78PE/61QvmaXvUjWeR0s8GwbsSqS7G7+P4VsNzr2E7yrDpXINRCIOkMsG7EYRaLJjKN94cLA3t6Y0u3Ol/xKv8yuQxSOLTkaj1JAbJJo0NOwHwu/cE4KkBu3+B18VqMpP9EphqO63l3BjfsvqMr7nbSjw6EVUf6g0CybSuAsaq2BLVR11m39R/elbIxzKgVLx7qdVb1xO0c5rMxMMvahnGwyDxd/VL11tmz5lK3s5TcrtQyVYX3WdW5Vfu4aFpBxSW5kYEQg0ySAD8RUtsWODd+fNz81x26mXbH/J654ulrYyDQdJsuUfTDsP2R11p/VQGbvLo6qs0oO1RuC3nMuqTKb0bhJwzLVXu0Dr/1uzyR21Hkl4ItDKBphsk5YlwWlf+9ZWffdfjF/08rEEy/N3uGwD+kuezbzDxhdPsobvf1qa/O5uwO9t8NsApT7qNDD64aPY+Vq9CKt5VVOBB1/Ew5ztBqySuiVDIzj3ODvWoVG5XjewnALS5ysz4M4jOoun066HBjbM0bj+BuHxh/+1KwEWXXkwWgyROHYlaT2KQbNK4sBOAcryiNVs94l2VVAO7Db5Am5Z4bKB/YIu2tsTnielyz7GaF9pI2/OufG6EU4Y4+o2o+lCvzwmY9G96hXGC1Wd479eMelxJpnW1kuvyHqWigdsJ7bSZa/FC/2y833k3Ig5+UYVvZhySWt42fcxa1lN2wlK5TK5c+W7q+xjPd6zX9qh6t1LputK+l51XryNtvwfyOVcw1ACDRI0tOygXsiVo5/UTHp0+NLBVm5ZYrBHlGGh3jTWgfNHsGTGWxtFWRqvTUd5rttxR8q5yDdsflU8ZdMx/0BPAVCnIfzFpZ9E0PGoPYS6VbBUvSi2EqFgx1acE1g6y+nIupxXNLn/UdiTphUArE4jFIOlM650EWN6C+8X/iGKQlLfU12x5KxN9NiLU9WCcVD3L2ehdv615xzt2aYh2XnVLzwt1JxktYJCUB9qMngOju1GZ1e8EHMfAv3nTTiaDJC4diTrwiUES3SBRbygjOkH2Aw7HGGFU9x3b5sNXLutVxy1HPHHoRFR9aFSIZFp/GsCHfNKtWUfaXO9kt9H36vZN6W7TZ8Fm0yueAKpx8Isqf5wGibpXg2n2416dYxufLi4zXB6vKkdhlZ553L/StZbZ4wqk6G+Q0E1gexcQfTIEg2fbbe2AoKN6zW4ro9XpqO81U+6oeVfGxIZxvKp1U7n3oY7q1fXo6alLG+DFltnb51fHzSx/CB2SJEJg0hCIxSCpnO92nacMCioUxSCpUKWudPY8Bl0EYKuGpBkPUUI7029LPejdgK3acnK1klgwjYaDSdiOMmw6p6xhV3iqvJJp/VsA1Nl63/pWxw6Y+dyO9U/dMFnjkHjqsuk6ErWexCAZnUFSnjCkLt4BlFDe8Vzn9QPa62METlejs9fpD5qqE1H1oVE/lcxkv47hXR/XE0eAzGMyuQ8Msf1bvxgb5cw9Bsl49bv1GMVpkCTT2TsBOsadf50YU6dk90aJlDMV584zM2t3VCTXAAAFDUlEQVSHF/tytSjrvjrCWMZDA2dTe3sfQMk6ZX5cK2mfW3Fz7pl6XJrZVkar06N5r1lyjyrvkEeeq9yHHUGUbgDINwius34I+G8m7TQrn3tgvOqtUd8ivwuByUIgFoNkeFLRfQuIa1GHAVxkmcaIAXcUBkmZ7TGZ3JaDXDqeQJ8mYC8evrytLoaq+CYvEehBaFQoLM39MmplqG8Psa3uwUwfMUEgPrWY71VH0uo+YTvKsOmcmUU0SMqvJhd1fxSEMwA+GFS+6L8WwN+IaBUN0VI18O1/+unt222cO+CdE1V84HOjMgf9HhCh1tdL2Wh4BOXbTB2JKpcYJJtqZTT6WtVZIj6eCR8D8H4AWwJ4F8CrRHjYZiwvmoYKghhaN5ulE1H1oVHbOfqU7u3tEqvjPK7HhnbISjP3YKP3o/5eMUp0oBxr430ANgJYA8LTDNxXzBu9ft9sFr+o8sZlkCDB870OS5R+DbZpu1djZfnJmkzr6iL7Nzy/vciDA3sWb71CHX31j0XFdKvV16PuC1EylfscyFZHi9VuizpC9zYIT5GN22as15aqAJlhOan+faxtZbQ6Pdr3mtHGR5P3aPujznR2f41oITPUgqRyPPB/AKhjeq8BeITAK2b0P3VHvVAE3vpsRr2F1RFJJwRanUAkg6TVCyPyjY1AxeNPOWCl43nLMg0/BwVjy0zeFgJCoEaga3Huk2zbykV67akEMt0lisElSFuHQMCRrdsts+fE1pFSJBECQkAItAYBMUhaox5aQoquxbn92La9l/4ft0zD5fqwJYQVIYTAFCKQTGcL3iM8TNCDdiqmUNGnbFFGs3o/ZWFIwYSAEBACDQiIQTKFVaQzlTuMwJ9i4p2JsTMIO4Fwh5U3vupX7M60fh4BLn/3wMjLmlMYmRRNCIw7gQAnIBvbbW2nZsQeGfcCSYZlAmKQiCIIASEgBMITEIMkPKtJl9I3VgPwlpagPVcs6VHB2GrPkSd1b55o4z+NCMpFdGAh3/Mfk67wIrAQaEECuVxO+/0LA9u8qL3x1pz+OXOmJRILGXQZgM3c4spCQAtWXySRxCCJhEsSCwEh8B4nIAbJFFaAShA0Fa1eXVp1PqtBdH4b6KH2dzG0cZZ9oD0ch2Q/ZyIm3F3MGx7vM1MYmBRNCMRMYNhjj608ENZ73ippg7utWnp5o3QxSyufHwsBMUjGQk/eFQJC4L1GQAySKV7j5WNbZBcBTItSVAaebCftYL9Ac1G+I2mFgBDYRCCEQcJg7XirLzciHpBwnFwExCCZXPUl0goBITCxBMQgmVj+45L70enswTboJgC7hcjQJsKyoUE6a9UtPe+ESC9JhIAQCEmgnkFSjgdEfJaV7/1ByM9JshYmIAZJC1eOiCYEhEDLERCDpOWqJB6BDj001zZ7J7sTGo4FYz8e9qOuzq2r+ANvM7CaCA+xpvUVl+TUMS95hIAQaDKBw06/cIsZG6f/WsVVIWAWAzaAF8G4L5HQrrl7ae7JJmcpn5sgAmKQTBB4yVYICIFJSUAMkklZbSK0EBACQkAICAEhIASEgBCYGgTEIJka9SilEAJCQAgIASEgBISAEBACk5KAGCSTstpEaCEgBISAEBACQkAICAEhMDUIiEEyNepRSiEEhIAQEAJCQAgIASEgBCYlATFIJmW1idBCQAgIASEgBISAEBACQmBqEBCDZGrUo5RCCAgBISAEhIAQEAJCQAhMSgL/Cw3mfr7WwJhqAAAAAElFTkSuQmCC"/>
          <p:cNvSpPr>
            <a:spLocks noGrp="1" noChangeAspect="1" noChangeArrowheads="1"/>
          </p:cNvSpPr>
          <p:nvPr>
            <p:ph type="subTitle" idx="1"/>
          </p:nvPr>
        </p:nvSpPr>
        <p:spPr bwMode="auto"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/>
              <a:t>Von der Theorie zur Erfahrung</a:t>
            </a:r>
          </a:p>
        </p:txBody>
      </p:sp>
      <p:pic>
        <p:nvPicPr>
          <p:cNvPr id="8" name="Grafik 8" descr="C:\Users\c6271105\AppData\Local\Microsoft\Windows\INetCache\Content.MSO\91384AB3.tmp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466652" y="3421741"/>
            <a:ext cx="2235805" cy="1980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0C90A8C1-D1CA-40D5-B328-0C5DB975E5B2}"/>
              </a:ext>
            </a:extLst>
          </p:cNvPr>
          <p:cNvGrpSpPr/>
          <p:nvPr/>
        </p:nvGrpSpPr>
        <p:grpSpPr>
          <a:xfrm>
            <a:off x="3256217" y="3929894"/>
            <a:ext cx="1152446" cy="963694"/>
            <a:chOff x="3087571" y="4109291"/>
            <a:chExt cx="1152446" cy="963694"/>
          </a:xfrm>
        </p:grpSpPr>
        <p:pic>
          <p:nvPicPr>
            <p:cNvPr id="9" name="Grafik 9" descr="C:\Users\c6271105\AppData\Local\Microsoft\Windows\INetCache\Content.MSO\3FC48C1.tmp"/>
            <p:cNvPicPr/>
            <p:nvPr/>
          </p:nvPicPr>
          <p:blipFill>
            <a:blip r:embed="rId4"/>
            <a:stretch/>
          </p:blipFill>
          <p:spPr bwMode="auto">
            <a:xfrm>
              <a:off x="3087571" y="4834409"/>
              <a:ext cx="1152446" cy="2385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rafik 10" descr="C:\Users\c6271105\AppData\Local\Microsoft\Windows\INetCache\Content.MSO\8D02C977.tmp"/>
            <p:cNvPicPr>
              <a:picLocks noChangeAspect="1"/>
            </p:cNvPicPr>
            <p:nvPr/>
          </p:nvPicPr>
          <p:blipFill>
            <a:blip r:embed="rId5"/>
            <a:stretch/>
          </p:blipFill>
          <p:spPr bwMode="auto">
            <a:xfrm>
              <a:off x="3301526" y="4109291"/>
              <a:ext cx="724537" cy="72453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2C1BC53A-FC5F-4EB6-BEAF-41D69D640DA7}"/>
              </a:ext>
            </a:extLst>
          </p:cNvPr>
          <p:cNvGrpSpPr/>
          <p:nvPr/>
        </p:nvGrpSpPr>
        <p:grpSpPr>
          <a:xfrm>
            <a:off x="6760446" y="3929894"/>
            <a:ext cx="1152446" cy="963694"/>
            <a:chOff x="6782962" y="4005064"/>
            <a:chExt cx="1152446" cy="963694"/>
          </a:xfrm>
        </p:grpSpPr>
        <p:pic>
          <p:nvPicPr>
            <p:cNvPr id="12" name="Grafik 12" descr="C:\Users\c6271105\AppData\Local\Microsoft\Windows\INetCache\Content.MSO\3FC48C1.tmp"/>
            <p:cNvPicPr/>
            <p:nvPr/>
          </p:nvPicPr>
          <p:blipFill>
            <a:blip r:embed="rId4"/>
            <a:stretch/>
          </p:blipFill>
          <p:spPr bwMode="auto">
            <a:xfrm>
              <a:off x="6782962" y="4730182"/>
              <a:ext cx="1152446" cy="2385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rafik 13" descr="C:\Users\c6271105\AppData\Local\Microsoft\Windows\INetCache\Content.MSO\8D02C977.tmp"/>
            <p:cNvPicPr>
              <a:picLocks noChangeAspect="1"/>
            </p:cNvPicPr>
            <p:nvPr/>
          </p:nvPicPr>
          <p:blipFill>
            <a:blip r:embed="rId5"/>
            <a:stretch/>
          </p:blipFill>
          <p:spPr bwMode="auto">
            <a:xfrm>
              <a:off x="6996917" y="4005064"/>
              <a:ext cx="724537" cy="72453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" name="Textfeld 13">
            <a:extLst>
              <a:ext uri="{FF2B5EF4-FFF2-40B4-BE49-F238E27FC236}">
                <a16:creationId xmlns:a16="http://schemas.microsoft.com/office/drawing/2014/main" id="{10E30830-44CE-4560-A98C-356170C7A5B6}"/>
              </a:ext>
            </a:extLst>
          </p:cNvPr>
          <p:cNvSpPr txBox="1"/>
          <p:nvPr/>
        </p:nvSpPr>
        <p:spPr bwMode="auto">
          <a:xfrm>
            <a:off x="228229" y="5517232"/>
            <a:ext cx="297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/>
              <a:t>Anjubaba</a:t>
            </a:r>
            <a:r>
              <a:rPr lang="en-US" sz="1000" dirty="0"/>
              <a:t>, CC BY-SA 4.0, über Wikimedia Commons </a:t>
            </a:r>
            <a:endParaRPr lang="de-AT" sz="1000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6CD081D1-84BE-4101-B86E-952A9B0ACC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233805" y="3443000"/>
            <a:ext cx="2970000" cy="1980000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2F997315-F1F6-4FAE-8497-985D6C06D9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228228" y="3421741"/>
            <a:ext cx="2970000" cy="1980000"/>
          </a:xfrm>
          <a:prstGeom prst="rect">
            <a:avLst/>
          </a:prstGeom>
        </p:spPr>
      </p:pic>
      <p:sp>
        <p:nvSpPr>
          <p:cNvPr id="16" name="Textfeld 15"/>
          <p:cNvSpPr txBox="1"/>
          <p:nvPr/>
        </p:nvSpPr>
        <p:spPr bwMode="auto">
          <a:xfrm>
            <a:off x="5652120" y="5528125"/>
            <a:ext cx="11795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/>
              <a:t>© Elisabeth Carli</a:t>
            </a:r>
          </a:p>
        </p:txBody>
      </p:sp>
    </p:spTree>
    <p:extLst>
      <p:ext uri="{BB962C8B-B14F-4D97-AF65-F5344CB8AC3E}">
        <p14:creationId xmlns:p14="http://schemas.microsoft.com/office/powerpoint/2010/main" val="748788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Lernen im Schulgarten </a:t>
            </a:r>
            <a:endParaRPr lang="de-AT"/>
          </a:p>
        </p:txBody>
      </p:sp>
      <p:sp>
        <p:nvSpPr>
          <p:cNvPr id="5" name="AutoShape 2" descr="data:image/png;base64,iVBORw0KGgoAAAANSUhEUgAAAyQAAAA3CAYAAAD9oI6sAAAAAXNSR0IArs4c6QAAIABJREFUeF7tnXucHGWV93+neibJJITLS5AAAgZdlvByJ7pcVFBZEKYHQQmCkO4OICu+AnITBbqmpwbk4gUEVhQx6Zpw0ywC6epEXBBeVFhQdGWFoLACK/erIWGSzEzX2c/T092pqqnqrprpmukZTn0++SPTT9Vznu9znst5LucQ5BECQkAICAEhIASEgBAQAkJACEwQAZqgfCVbISAEhIAQEAJCQAgIASEgBIQAxCARJRACQkAICAEhIASEgBAQAkJgwgiIQTJh6CVjISAEhIAQEAJCQAgIASEgBMQgER0QAkJACAgBISAEhIAQEAJCYMIIiEEyYeglYyEgBISAEBACQkAICAEhIATEIBEdEAJCQAgIASEgBISAEBACQmDCCIhBMmHoJWMhIASEgBAQAkJACAgBISAExCARHRACQkAICAEhIASEgBAQAkJgwgiIQTJh6CVjISAEhIAQEAJCQAgIASEgBMQgER0QAkJACAgBISAEhIAQEAJCYMIIiEEyYeglYyEgBISAEBACQkAICAEhIATEIBEdEAJCQAgIASEgBISAEBACQmDCCIhBMmHoJWMhIASEgBAQAkJACAgBISAExCCJSQeSqexXQHSd6/OEn1h544SYsmz5zx6Vye6psXYWwIcA2B7AdADvAngVhPOtvFFo+UK8xwUUvX6PK4AUXwh4CEifICohBIRAMwiIQdIMij7fkE7aDaUzoy/UGLcw0O6HnJi/WOjrvSmm6pDPNomA6HWTQMpnhMAUISB9whSpSCmGEJhgApEMkq6MfgUzLvSTmYHfFE3joyHLQ11p/UUGtvP9FvGJxXzv7SG/1ZLJpJPeVC2HnX7hFjM2Tv8bgNlBlSUGydjVOJnWrwfw/8b+JfcXbJs+vHJZz+/UX0Wvm013Yr6XTOuLASyp5P6uZRqbTYwk4XKtN/aE+4InFaHHyhu5Ub0rL7kISJ8gCiEEhEAzCDTNIAFg26TtsDKfe6WRYMlU9kAQPRSUjsUgaYRwUv3emcmeQEy3eYTeQKSdODTIvyxp75ZmtGvaiiVXrZ1UBWsxYcUgabEKaWFxkulsAaCkGCQtXEmTRDQxSCZJRYmYQqDFCTTTIAGIz7DyvT9oVOZkuvtKgL82lQ2SRgzeS78n09lLAOp1lplBPy2aPZ9/L3GIu6xikMRNeGp8f+HC3GbrZ9qvA5ghBsnUqFMphRAQAkJgshNoqkHCwL8XTePwRlCSKf0pEP5RDJJGpKbG751p/VICLnYbJLi6aBrnTo0StkYpxCBpjXpodSm60tnjGfQTh5xyZKvVK03kEwJCQAhMcQLNMEheAPB+xYmAQXtwYNvirVe8HcStc9El80nTnnT8/iKAHVyT1SlwZGuK602k4vkZJAC+Y5nG+ZE+JInHRKAzlT2ZiJZ5PrLRMo3qSnnD78vxjIaIWj5BMt19G8BOb3+T0yBh/NHqM/ZpeeAioBAQAkJACDQkMHaDhPATMBxHbzhtmb19gQZJKnsREV1W/Z2Yf8ZEn41qkByTyW1ZskvHMdGnAewFYA4BmzHwFoDXwfQoa/zzV6a9ctdjN9446CdPMp29E6BjXHmHOEqk8h7i8pGHNo/cHy/me3+l/hZ24pZMdV8O4q+7v0OfK+Z7fqb+1rkotwdpfDbAn6wYfhsA/A2gok10dZg7O+o7XZncbjbbpwM4goYNSE19hxj3ljT+0cp8739V5L4PRCqv2qMlaIcVS3peaqhNjgRdmWyGmZaGfad6qb0ej6NOvXjnxFDiWwwcBmAmCA9YeUPVv+/TDB2pfrhRPSVT+rEg/jJACwiYxcqVMeN+Ir6yYPY+4RQweUp2b5ToAgAfqdRpPwFPgHBTIW94DYawCBumi80gAd1umT0nKgGOTnXvVSI+i4BPOPT1f4hQpLahq1fc9M1XGwpaSdC1OLefbdsnE3AwgHkEbMnAGgJeZtD9tm3funJZ7yNhv6fSNUsnRqOnXSndYELWJW+ISfXRp120rT3Y9vLwmo+jXTLvt6Kv9w9hyp9M698GcF6YtKjjnrxZ/ELJ4epPfByqhGDXKJ/kou6doLHq+zZ3pq3nZKPr9NxM3mj/Semk6/tE37XyPTXG/jrC5xTzvdeo9zoX6UdoGp3M4H+quEFX49RzAN/RzkM33Nl3+ZuN5K/+3oy2MhqdVvmHHev8yjJWuRv1y80aP8t92ymX/KM9pJ0AKo8/qu7nABhQbusJ9B/M/LMFu2h353I5ezzrLWxekk4ItDqBsRskwFcAKO8+5YcJdxfzhmuS74SQTOuPAvhw9W8EvoBB33KmaXCpnbrS2fMYdBGArUIAfpaACwqmcYc3rc/RBZVkzbrntTkPPJAbCvq238SOgeeKprGLQhClk/a7X1EdDDsz+pnEuBpAIkCWNTa0o1eauQfrcejMZL9KTFcCmBaQzga42zJ7L02m9dUAdnOm2zB945b33njlmhCsa0lGbZD43TchPnWaPXT3ILWrydeOtUwYf7b6DJesld+apiPVvOrVUzKl3wjCFwP4bLShHV6tI8UFTDcGuT8G6PYF8+ikKINa2HqJyyAh0M0Fs2dRV1o/hwHVloP09e82tM800tfyBHwgsQRERzUuG/WVhnDmqlt63mmQtqk64XsvqoGeHpPJfWCI7b96DYs20ubdlc89FyR/QFv6k2UaezbmM5yiCQZJU/mFlbuaztfLVhMMEvX9AL5vt9vabncuy73mlTXgDuTjpc3f/siq667bWJM5rV/MwKWe9y8fsPsvm6Z13O5wKuCH4yUNfPwKs/c39Vg1s62MRqejjHXOcjRL7vEYP8t3rjr4eyBO1+nbqsVbbduUqnolDKq7ZpU/ajuS9EKglQmM2SDRmPdjokccE6z1NF2bU7gx1z+iI09dvAMoody/VvN9hoi7mekWZ9ogg+TQTG7GZmzfDOBzUaEScEnBNGo7M+r9hQvP6Vg/c7YacFwuL5nxyWKfcX9QHsl0djlAx7lkBi4rmsYltQlsyMCIXens+V6DDMznEdHLDNwaopzvaAmaH7SDkcxkvwSmG0J8B8zIaITLve6Y15HW8UA+p3ZmQj+jNkgy+gVgXOXRh3M0m3ZhwpkuAXwMkmbryKbJhX89lX8n+k4DMG+18+Cug2jbFURqBy1owj78OfAFBbNXrWg39YnRILmRwcooVm2z0VNXXyu7YA8HuQQP+PivOvrXHrF8+dXr/X6PQyeSo9TTzrT+CwL+2SknAecWTEMtPPg+fv0NCF+z8oZrIace+LEYJHHwa6Qk3t/jNEhUXn675WC61errOckpy3BwV/q9Z3d8A9vah4vLcmrXpPb49e3EuI6Jt/OOHwE8/q4l7ANWLLn0z36/N7utjFano+6QNFPuuMfPrhNzc3ia/QsA+0bQWTVWJi3TuG886i2CXJJUCLQ0gTEbJGxre2qafS0PH9EoPwQc57sjkcp+mYn+dRMRup7Ifsx7tCfIIOlKd/+QwerYkfN5G8w6YN/Zsb799Y2zh+bZtnYGGGd5VyKZcHwxbyx3Dxrdyxh8suuLnq13529Hnnnm9MQ7W73hNWKItPmFfO6patqwnXQypZ8NQnkLfxM/uoZRXo0JswMEJvp+Md8zIv7E0ad0b2+X+Ony8Sb38wyIzh4ovfv/Z2GzWYNknwjCNytR02d50788/ZVpQcfewmh3lDskfjzAdAWIVfnccUx8DJI4dESV0Vcu0PUAq3gOilndh8BnMygFYP9GaQG89fL0V+aOhblfHnEZJADU0bxjAWwZomyB+rr/6ae3b7dxrop3oo5gOp872NZyMzfgL/2z8X4q2coZgkff6VrL7DnbL/84dGK0ehqwK/sryzQ+7if7oYfm2jbb2Vb9zRaO320tQTtGPUap3q9MsNRxU+dT9w5JHPzC6IkzTdwGybGLcu8b1MrHsLZxy0ZHWGaPmpCqh5JpXbmrP8CZRrXtgtl7rbdMXensWQz6nufvqj/+BzD+CMJ5Hf1rH3pneseW7YnEooonQvcuNuEev2OpcbSV0ep02LFOcWi23HGOn+X6TmWtETu1jIcAPn+dlvjDZvbg1kBCjeHqCK7zedsmbXfvkepmlz9qO5L0QqCVCYzZICFN25/Z/pRrVdtnZUlBGLE6SNRJzNsx4IrQ7WeQdKZyhxHZ/+6B2Y8EH2Qt6f2jF7Lfag+AN2m6tpNz96YrpR/JhJWe9/9imYavF7BkpvsoMBc96R+zTGOB829hO2nfdIDaXVJGxB9A2rkd76555N1ZW2yhcek0gHoq9z+c2b1hmcb7qsfFqj8ErIq+VRqivVfd0qOcEdSerkzuGGb7Tj9lXfe81l7vCFsjBY9ikFSOqXkHd3V/ZXuA7yXCRUOz//649uasmVp7+/bO+xlx6YgqX0A9qRX5Dib8kOxSr9Y2+E7JnpEJOGanjrypSaW6/3PaOqIHN7d5V5tYTeb38zIkTftUYWnul43YRvk9RoOkzGHM+uq7m8f3Wmav8txXPgpZfbrS+vcZOMPxpyGtpM1fcXPuGWe6uHRitHq6cGFu2vqZtnLkoc6fVx+7pA3OXbX0cq+hgGQmdyjYdu3WhvVm6KcbUQ2SuPhF0VuVNm6DZDgP3z7wrx39a/dQu2+daf0MAr7vkn3YYDjSq591+gylyM9hcGA/r/OXrrR+qncsVN+xSdt3ZT73n67xJY62MnxEOHLfG3asKzNpstyxjp+p3HEg27WACeCvA3b/Xr9Y9u13XfWR0vtAWOT8G4FuLJg9/xJ3vUVtS5JeCLQqgTEbJCqKc3sb9Zds23lxd01Hv/a+5ctz6sJX+SlfhmT7NcfRrv51pG092y6dzEQ/cgLyNUh8jjoAdJVl9vhGjl+4cGFiw8z5f2bgg65OgvmLhb7emgFUWYFUF0adEwRoJe0fvJOb4UHG574A46tWn+FaCQvbSQd0qCqrJzr6tQOWL8+tc8rflem+jJnV/RnXwwntg8UlOXU+vfYk0/r/uO5clEdNMopmT7efQibT2fsBOtT723gaJHV4PPzy9FcOqbdr4Hccphk6Um9yAeBOyzRcThmS6e7vAax26FyP8kIH8L5OI0pdqiWNnxlxp4T5PKuv97vN7DhiNEiapa9/Ka8euxqs9gkrn3vAy+GoTG6uxrY6/llzLOGn23HpxBj19LsEnOMqJnBawTR+7C1nMqVf5V19JUJqtM4PIhskMfW7UfW6mZHa615Yz+h5Zqjd6dpDhCsHhoa+155oU/frnDtVbwyWhva65+ZvqvFjxBOkI+pobLHPML0v5HI57XfP2up41oc8PcelltnjcoaQTOtNbyuj1emwY125H22y3DGPn2o37EBPPX3FMg3HKY/hX49MX/LBBDTXYgiADQN2/xyn8dLs8kdtR5JeCLQygaYYJOoCVzKtq45012phiXFUoc9YVf1/Mq2rs7jOM+Z3WKZxXFcqe1ojg+TY1De2HqR2tXro8TJDe6/o63k8CLDvYA4UC6ZRjVBcftVntVVl5HeuW23Zq9X6uY48S+22tr338mPYTjpw0LLx6eIy4x5v2YI87oDcE7euRZfMY01zGSjlbyV4H78dJfVTZzp7OoF+6M2zJQwST/m8MsatI0H1ZBPvVfVQVpXp6FR2X5vK58y9zy2WabiPBw6fX78HIHf8njrHBkfbocRpkHA8+rp+3fPa5kG7c11p/bcMOHcmH7dMY+8qnzh1InAi1EBPlWyfWZzb3bOAo/qbEf3ScJvUnyBgd0edrxuw++d6V2jD6kQUgyROfmHlraYbL4PkyJO6N0+0lb1u7eSQUTk4eRjAx5xyE2nHFvK5u4LHn+xXQHSd5/cRk1Tn78lM93fA7IrPRMD9BdOoeT4M6NvH1FaUDKPV6bBjXRxyxzV+Hrn4G9sk7PYRDg3sttIHVv74suf96jyZ1tV4q45Zr2VgLQHvIMFfqo63cZQ/ajuS9EKglQk00yBRdxC+samwdJNl9tQ8D3kvZhLwhYJp3BbGIElm9C4wVng79gXztFn1vBF1ZrInENNtnvfetEzDtRuSXNT9UWhcdtdbe5h/afX1fso1WKSyB4JIrZo4n1WWaYzwBhS2kw7oUH2PYFUzTaZ1deRje5cUhKOtvFGopfFhplboZ/Sv7li+fHnJTymPyuT20dge4Ua0BQyStxfM0+bUq+vYdcTPSQHwkmUarhg6imvlntEIJwBBK9td6e6rGfxV12THZ7t/rB1JjAbJ2PV15IKFKu7TlmnUFjm85e9M67cSUHY3XHmGOvq1WdWd2Th1IqDdNtTTWvtM6b8B4SCH7Bu1xIZtViy5am31bxWvXM+6y019ltnjWsGPohdRDJI4+UWRWaUdL4NE5dWZ0j9BBHUhOXh8ZPzI6jO89xldxQrQkRHHe50vdab0NBHyHj6vWaaxraP/9y7ujbmtqA+MVqdDj3VxtHH/fnnM/VFXSv8ME7zG5hrLNELdk/PTb59F2abUW9S2JOmFQKsSaJpB0pnO7k8gdSG1+ry2YJ62nZpE+lwErw2+YQySijtR7/GVwHsemwZ9XwMCpSHawuMmVO18KLebtVUxNXkfGqI5znR+gyIRn1TI947whhW6k/bvUO+zTEP5Ovd9kmldrb67vH54V+u6Uvq/MOEHrg8wnrf6jA8EfbeyOjjCvW8LGCS/tkzDtTrpLUPcOhIwWD9smYZzUlkTK5nW1VE712V3DfxRPzeevu42gR8XTeO0ZnYcMRokY9bXZCp7bghvZQ1xEHiP6pG4OHUiQB8a6qljUqmcISxxFojAny+YvT+t/q1rhBMQgFn752Jf7t6GIAISRDFI4uQXVf7xNEjKk/OMfg0Yvk4SlKE8YPfv22iXyl9H+N8ss3dhnb5dLYJ565ct01Ce+aou5ZveVuoYJA11OsJY13S5A9rhmPujiqt8r+e71ZZpOHcrI6lxHH1cJAEksRBocQJNM0iGOzT9ORB2rpa5OgHrSuWSTHZt9d55PCGMQZJMd/cCXHOpW/l+3ZUmlabionHEkS6/bVc/3/Jer1zJlP4UCM7L7utouratv4tjn+16n4Bjfh0qAcsLpnF84KCV0R8A4xDXZMZzfMDXhSPwZNE0/m/QdytnmEfsnky8QcJ3WWav8uIU+MStIwEDX/nYoZ9QybT+CoDaqqZKQ7a9S2HZpZ4Vb8Bv8ONJZJA0Q18DHB9E7j6ZeFNw0hj7jYDJZkM9rRbo8EXnz5qmzVR3D2qe4xi4rWgaX6gZLals0ePh58UF87SdxhKjJopBEnebilK543Gp3SlP2dWxbf+np78vJ7FJO3JlPvfzRvIH9BlLLdM4Jejdrkz3Acysjoe5Hi2xYfPq7lkcbSXYIAnR94Z0cR+H3HGNn35BTAn4XcE0ajHUGtW/9/c4yh9VBkkvBFqZQFMNks607rqsyZXYHJ1p/SYCTnWAOMUyjXIU7zAGiW+EY+APlmmM8E7khF2JiO3yTqJ+T2ilne5eepm6EFt7/NNuOh5RjtJa0mpufYdfDD4+EWHVaOQ54zqRkssDRxiDJJ39GlAOhuh8nrBMY48ghVSOANbPnD8iIOSEGyQNeAzrkU8U7CbqSNj6rLL1M0iCAuBNdoOkXmTvsPoaUH/R+06iTivfU/aaF6dORNUHv4L4uNN9p6Nf20YdOavESFKRupX3ssoT7MQjLKgoBkmc/MLKW0033gZJxWmCukviOt6r5GkU/LfWB/hN1JmWWH09zrHQhaJzce4gsu0RwRA7+rXZVQcncbSVcjsNaVh46y7se3HIHTZv11gfYvwMcB7ze8s0wrht91XvOMoftR1JeiHQygSaapAcnc4ebIN+XRs+CY8U8sYBnjsPQ4Nt2rb3/Dj31vCkofGl9oDt02cs03B75PGQ9spTk2u6Nst3VyOtPwlgvuMzry+Yp81VK5KdKf1CIlzhzEIjHL4ib3hdEZeThO0ow6aL2qH6uaisRJOfF6SQh51+4RYzNk7/u/f3yWCQxK0jUetJDJJNWhTGgA44HhQpGrlXb+PUiaj64GuQZLIfZqZHnb9VV9/93Is7j6ONdlCJYpDEyS+q/ONskFAyo68C44ggOSnAK5qrn/aZ4DPop0Wz5/NB302muw8H2OvMxK4c2Sq/FkdbiTJmjdogSevnMOA9ej2mNj6adhiuP/IJhAs0PCZeT6/jqreobUnSC4FWJdBUg0RtGXSl9RcdUZZLrGkfd6/4lOMK1CIVhzFIvEe+KjAHOvpXzwy6oF3uYNPZFEAu94oEvFwwDfeF8MoH/c7yg/kgq6/34UpALKcLwJcWzNN2DDo+EbajDJsuskGS6f4sMd/hUbyBBfO0jiCZg7xDTQaDJG4diVpPYpBENUiyxzPoJx59fb0SX2dU/WecOhFVH4InoLqKoVQLBFmNXZBM69d7gj+OaXW2mn8UgyROflErdDwNEv8gqCMkXssJbR+vq/VGBgmA31qm8ZGg8gd4OvybZRq1+40BwTXH1FbGxyBpfhsfTTsMY5B0ZvSFxKjd56rUV79lGg2D4AbVbVz1FrUtSXoh0KoEmm2Q+LnQVd5Kat6qGPhy0TRuqA2QYXZIvvD1rah9mopWrDlBqhgoyuVwYOee6f5XYv6y6/c6x3/8fIkT0TepbfBae7BNuft15v8dyzTOD5xohNz+jq1DXXTJfNI0tePjevzc1FYTtKzb3xBHtjpj1pGo9SQGSTSDRMVjgcZed5qsJTZs4fQ8FaUjjVMnoupDcB81IhjdKwvmaTv89ln7vwmoOaBg4nOK+d5ropTfL20UgyROflHLMV4GSeXeodq1muGQ8SkGrvUGRWTgNzP7Vx8StCgWcIdkfUf/2q1VoEXf+hkZ8FN5Mlhp9fV2VtPH0VbGwyCJQ+7RtMMwBslnFl+8Y8lOqDhe7ukDafML+Zzn6PZwkq60bjHKdzuVQ5PhfwzD6jPKAYfjKH/UdiTphUArE2i6QZJM635eQqoMbJu0HVbmc+rC73AjDmGQlBtzRv+5dwudQNcUzB5XgLHqdytnsJVfcGfMEDT0HZ/WHwHgXMF6HITrwbjRWZF+0XOdv4ftKMOmc307xBnYyn0QdWl2G+e7BO4umL2Gn1L6ddQq3WTYIYlbR6LWkxgkmzQszARgeEI0wmkE/IKkqrSViOfKQYBywvAKwK8y6OmiabhiOMTVb0TVh6BBoDLpV4sdtQmwCtznic001G5rO3hjHY1mYKnEFlGLO67urKN/9TS/iXVc/KLKPh4GifIG2fbOViq2zZ4O+WwN/HHlHS+Z1pX3K5creGa+uNjXq1zej3gCDJI6Ol2+w6d0ekdPn31Bwez9tnt8iaGthFxE8xY0SltodhuPkndV7gj9kXJqUItrpN5nxteLfYb3bma1P1Kx0jZ38fHE/Wp2+aO2I0kvBFqZQNMNkkrkc2VwbO1T8BEuBMMbJLlDwfb9nm9u0Jj+yS84YjKtqw78PE/61QvmaXvUjWeR0s8GwbsSqS7G7+P4VsNzr2E7yrDpXINRCIOkMsG7EYRaLJjKN94cLA3t6Y0u3Ol/xKv8yuQxSOLTkaj1JAbJJo0NOwHwu/cE4KkBu3+B18VqMpP9EphqO63l3BjfsvqMr7nbSjw6EVUf6g0CybSuAsaq2BLVR11m39R/elbIxzKgVLx7qdVb1xO0c5rMxMMvahnGwyDxd/VL11tmz5lK3s5TcrtQyVYX3WdW5Vfu4aFpBxSW5kYEQg0ySAD8RUtsWODd+fNz81x26mXbH/J654ulrYyDQdJsuUfTDsP2R11p/VQGbvLo6qs0oO1RuC3nMuqTKb0bhJwzLVXu0Dr/1uzyR21Hkl4ItDKBphsk5YlwWlf+9ZWffdfjF/08rEEy/N3uGwD+kuezbzDxhdPsobvf1qa/O5uwO9t8NsApT7qNDD64aPY+Vq9CKt5VVOBB1/Ew5ztBqySuiVDIzj3ODvWoVG5XjewnALS5ysz4M4jOoun066HBjbM0bj+BuHxh/+1KwEWXXkwWgyROHYlaT2KQbNK4sBOAcryiNVs94l2VVAO7Db5Am5Z4bKB/YIu2tsTnielyz7GaF9pI2/OufG6EU4Y4+o2o+lCvzwmY9G96hXGC1Wd479eMelxJpnW1kuvyHqWigdsJ7bSZa/FC/2y833k3Ig5+UYVvZhySWt42fcxa1lN2wlK5TK5c+W7q+xjPd6zX9qh6t1LputK+l51XryNtvwfyOVcw1ACDRI0tOygXsiVo5/UTHp0+NLBVm5ZYrBHlGGh3jTWgfNHsGTGWxtFWRqvTUd5rttxR8q5yDdsflU8ZdMx/0BPAVCnIfzFpZ9E0PGoPYS6VbBUvSi2EqFgx1acE1g6y+nIupxXNLn/UdiTphUArE4jFIOlM650EWN6C+8X/iGKQlLfU12x5KxN9NiLU9WCcVD3L2ehdv615xzt2aYh2XnVLzwt1JxktYJCUB9qMngOju1GZ1e8EHMfAv3nTTiaDJC4diTrwiUES3SBRbygjOkH2Aw7HGGFU9x3b5sNXLutVxy1HPHHoRFR9aFSIZFp/GsCHfNKtWUfaXO9kt9H36vZN6W7TZ8Fm0yueAKpx8Isqf5wGibpXg2n2416dYxufLi4zXB6vKkdhlZ553L/StZbZ4wqk6G+Q0E1gexcQfTIEg2fbbe2AoKN6zW4ro9XpqO81U+6oeVfGxIZxvKp1U7n3oY7q1fXo6alLG+DFltnb51fHzSx/CB2SJEJg0hCIxSCpnO92nacMCioUxSCpUKWudPY8Bl0EYKuGpBkPUUI7029LPejdgK3acnK1klgwjYaDSdiOMmw6p6xhV3iqvJJp/VsA1Nl63/pWxw6Y+dyO9U/dMFnjkHjqsuk6ErWexCAZnUFSnjCkLt4BlFDe8Vzn9QPa62METlejs9fpD5qqE1H1oVE/lcxkv47hXR/XE0eAzGMyuQ8Msf1bvxgb5cw9Bsl49bv1GMVpkCTT2TsBOsadf50YU6dk90aJlDMV584zM2t3VCTXAAAFDUlEQVSHF/tytSjrvjrCWMZDA2dTe3sfQMk6ZX5cK2mfW3Fz7pl6XJrZVkar06N5r1lyjyrvkEeeq9yHHUGUbgDINwius34I+G8m7TQrn3tgvOqtUd8ivwuByUIgFoNkeFLRfQuIa1GHAVxkmcaIAXcUBkmZ7TGZ3JaDXDqeQJ8mYC8evrytLoaq+CYvEehBaFQoLM39MmplqG8Psa3uwUwfMUEgPrWY71VH0uo+YTvKsOmcmUU0SMqvJhd1fxSEMwA+GFS+6L8WwN+IaBUN0VI18O1/+unt222cO+CdE1V84HOjMgf9HhCh1tdL2Wh4BOXbTB2JKpcYJJtqZTT6WtVZIj6eCR8D8H4AWwJ4F8CrRHjYZiwvmoYKghhaN5ulE1H1oVHbOfqU7u3tEqvjPK7HhnbISjP3YKP3o/5eMUp0oBxr430ANgJYA8LTDNxXzBu9ft9sFr+o8sZlkCDB870OS5R+DbZpu1djZfnJmkzr6iL7Nzy/vciDA3sWb71CHX31j0XFdKvV16PuC1EylfscyFZHi9VuizpC9zYIT5GN22as15aqAJlhOan+faxtZbQ6Pdr3mtHGR5P3aPujznR2f41oITPUgqRyPPB/AKhjeq8BeITAK2b0P3VHvVAE3vpsRr2F1RFJJwRanUAkg6TVCyPyjY1AxeNPOWCl43nLMg0/BwVjy0zeFgJCoEaga3Huk2zbykV67akEMt0lisElSFuHQMCRrdsts+fE1pFSJBECQkAItAYBMUhaox5aQoquxbn92La9l/4ft0zD5fqwJYQVIYTAFCKQTGcL3iM8TNCDdiqmUNGnbFFGs3o/ZWFIwYSAEBACDQiIQTKFVaQzlTuMwJ9i4p2JsTMIO4Fwh5U3vupX7M60fh4BLn/3wMjLmlMYmRRNCIw7gQAnIBvbbW2nZsQeGfcCSYZlAmKQiCIIASEgBMITEIMkPKtJl9I3VgPwlpagPVcs6VHB2GrPkSd1b55o4z+NCMpFdGAh3/Mfk67wIrAQaEECuVxO+/0LA9u8qL3x1pz+OXOmJRILGXQZgM3c4spCQAtWXySRxCCJhEsSCwEh8B4nIAbJFFaAShA0Fa1eXVp1PqtBdH4b6KH2dzG0cZZ9oD0ch2Q/ZyIm3F3MGx7vM1MYmBRNCMRMYNhjj608ENZ73ippg7utWnp5o3QxSyufHwsBMUjGQk/eFQJC4L1GQAySKV7j5WNbZBcBTItSVAaebCftYL9Ac1G+I2mFgBDYRCCEQcJg7XirLzciHpBwnFwExCCZXPUl0goBITCxBMQgmVj+45L70enswTboJgC7hcjQJsKyoUE6a9UtPe+ESC9JhIAQCEmgnkFSjgdEfJaV7/1ByM9JshYmIAZJC1eOiCYEhEDLERCDpOWqJB6BDj001zZ7J7sTGo4FYz8e9qOuzq2r+ANvM7CaCA+xpvUVl+TUMS95hIAQaDKBw06/cIsZG6f/WsVVIWAWAzaAF8G4L5HQrrl7ae7JJmcpn5sgAmKQTBB4yVYICIFJSUAMkklZbSK0EBACQkAICAEhIASEgBCYGgTEIJka9SilEAJCQAgIASEgBISAEBACk5KAGCSTstpEaCEgBISAEBACQkAICAEhMDUIiEEyNepRSiEEhIAQEAJCQAgIASEgBCYlATFIJmW1idBCQAgIASEgBISAEBACQmBqEBCDZGrUo5RCCAgBISAEhIAQEAJCQAhMSgL/Cw3mfr7WwJhqAAAAAElFTkSuQmCC"/>
          <p:cNvSpPr>
            <a:spLocks noChangeAspect="1" noChangeArrowheads="1"/>
          </p:cNvSpPr>
          <p:nvPr/>
        </p:nvSpPr>
        <p:spPr bwMode="auto">
          <a:xfrm>
            <a:off x="155575" y="-242888"/>
            <a:ext cx="7658100" cy="514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de-AT"/>
          </a:p>
        </p:txBody>
      </p:sp>
      <p:sp>
        <p:nvSpPr>
          <p:cNvPr id="6" name="AutoShape 4" descr="data:image/png;base64,iVBORw0KGgoAAAANSUhEUgAAAyQAAAA3CAYAAAD9oI6sAAAAAXNSR0IArs4c6QAAIABJREFUeF7tnXucHGWV93+neibJJITLS5AAAgZdlvByJ7pcVFBZEKYHQQmCkO4OICu+AnITBbqmpwbk4gUEVhQx6Zpw0ywC6epEXBBeVFhQdGWFoLACK/erIWGSzEzX2c/T092pqqnqrprpmukZTn0++SPTT9Vznu9znst5LucQ5BECQkAICAEhIASEgBAQAkJACEwQAZqgfCVbISAEhIAQEAJCQAgIASEgBIQAxCARJRACQkAICAEhIASEgBAQAkJgwgiIQTJh6CVjISAEhIAQEAJCQAgIASEgBMQgER0QAkJACAgBISAEhIAQEAJCYMIIiEEyYeglYyEgBISAEBACQkAICAEhIATEIBEdEAJCQAgIASEgBISAEBACQmDCCIhBMmHoJWMhIASEgBAQAkJACAgBISAExCARHRACQkAICAEhIASEgBAQAkJgwgiIQTJh6CVjISAEhIAQEAJCQAgIASEgBMQgER0QAkJACAgBISAEhIAQEAJCYMIIiEEyYeglYyEgBISAEBACQkAICAEhIATEIBEdEAJCQAgIASEgBISAEBACQmDCCIhBMmHoJWMhIASEgBAQAkJACAgBISAExCCJSQeSqexXQHSd6/OEn1h544SYsmz5zx6Vye6psXYWwIcA2B7AdADvAngVhPOtvFFo+UK8xwUUvX6PK4AUXwh4CEifICohBIRAMwiIQdIMij7fkE7aDaUzoy/UGLcw0O6HnJi/WOjrvSmm6pDPNomA6HWTQMpnhMAUISB9whSpSCmGEJhgApEMkq6MfgUzLvSTmYHfFE3joyHLQ11p/UUGtvP9FvGJxXzv7SG/1ZLJpJPeVC2HnX7hFjM2Tv8bgNlBlSUGydjVOJnWrwfw/8b+JfcXbJs+vHJZz+/UX0Wvm013Yr6XTOuLASyp5P6uZRqbTYwk4XKtN/aE+4InFaHHyhu5Ub0rL7kISJ8gCiEEhEAzCDTNIAFg26TtsDKfe6WRYMlU9kAQPRSUjsUgaYRwUv3emcmeQEy3eYTeQKSdODTIvyxp75ZmtGvaiiVXrZ1UBWsxYcUgabEKaWFxkulsAaCkGCQtXEmTRDQxSCZJRYmYQqDFCTTTIAGIz7DyvT9oVOZkuvtKgL82lQ2SRgzeS78n09lLAOp1lplBPy2aPZ9/L3GIu6xikMRNeGp8f+HC3GbrZ9qvA5ghBsnUqFMphRAQAkJgshNoqkHCwL8XTePwRlCSKf0pEP5RDJJGpKbG751p/VICLnYbJLi6aBrnTo0StkYpxCBpjXpodSm60tnjGfQTh5xyZKvVK03kEwJCQAhMcQLNMEheAPB+xYmAQXtwYNvirVe8HcStc9El80nTnnT8/iKAHVyT1SlwZGuK602k4vkZJAC+Y5nG+ZE+JInHRKAzlT2ZiJZ5PrLRMo3qSnnD78vxjIaIWj5BMt19G8BOb3+T0yBh/NHqM/ZpeeAioBAQAkJACDQkMHaDhPATMBxHbzhtmb19gQZJKnsREV1W/Z2Yf8ZEn41qkByTyW1ZskvHMdGnAewFYA4BmzHwFoDXwfQoa/zzV6a9ctdjN9446CdPMp29E6BjXHmHOEqk8h7i8pGHNo/cHy/me3+l/hZ24pZMdV8O4q+7v0OfK+Z7fqb+1rkotwdpfDbAn6wYfhsA/A2gok10dZg7O+o7XZncbjbbpwM4goYNSE19hxj3ljT+0cp8739V5L4PRCqv2qMlaIcVS3peaqhNjgRdmWyGmZaGfad6qb0ej6NOvXjnxFDiWwwcBmAmCA9YeUPVv+/TDB2pfrhRPSVT+rEg/jJACwiYxcqVMeN+Ir6yYPY+4RQweUp2b5ToAgAfqdRpPwFPgHBTIW94DYawCBumi80gAd1umT0nKgGOTnXvVSI+i4BPOPT1f4hQpLahq1fc9M1XGwpaSdC1OLefbdsnE3AwgHkEbMnAGgJeZtD9tm3funJZ7yNhv6fSNUsnRqOnXSndYELWJW+ISfXRp120rT3Y9vLwmo+jXTLvt6Kv9w9hyp9M698GcF6YtKjjnrxZ/ELJ4epPfByqhGDXKJ/kou6doLHq+zZ3pq3nZKPr9NxM3mj/Semk6/tE37XyPTXG/jrC5xTzvdeo9zoX6UdoGp3M4H+quEFX49RzAN/RzkM33Nl3+ZuN5K/+3oy2MhqdVvmHHev8yjJWuRv1y80aP8t92ymX/KM9pJ0AKo8/qu7nABhQbusJ9B/M/LMFu2h353I5ezzrLWxekk4ItDqBsRskwFcAKO8+5YcJdxfzhmuS74SQTOuPAvhw9W8EvoBB33KmaXCpnbrS2fMYdBGArUIAfpaACwqmcYc3rc/RBZVkzbrntTkPPJAbCvq238SOgeeKprGLQhClk/a7X1EdDDsz+pnEuBpAIkCWNTa0o1eauQfrcejMZL9KTFcCmBaQzga42zJ7L02m9dUAdnOm2zB945b33njlmhCsa0lGbZD43TchPnWaPXT3ILWrydeOtUwYf7b6DJesld+apiPVvOrVUzKl3wjCFwP4bLShHV6tI8UFTDcGuT8G6PYF8+ikKINa2HqJyyAh0M0Fs2dRV1o/hwHVloP09e82tM800tfyBHwgsQRERzUuG/WVhnDmqlt63mmQtqk64XsvqoGeHpPJfWCI7b96DYs20ubdlc89FyR/QFv6k2UaezbmM5yiCQZJU/mFlbuaztfLVhMMEvX9AL5vt9vabncuy73mlTXgDuTjpc3f/siq667bWJM5rV/MwKWe9y8fsPsvm6Z13O5wKuCH4yUNfPwKs/c39Vg1s62MRqejjHXOcjRL7vEYP8t3rjr4eyBO1+nbqsVbbduUqnolDKq7ZpU/ajuS9EKglQmM2SDRmPdjokccE6z1NF2bU7gx1z+iI09dvAMoody/VvN9hoi7mekWZ9ogg+TQTG7GZmzfDOBzUaEScEnBNGo7M+r9hQvP6Vg/c7YacFwuL5nxyWKfcX9QHsl0djlAx7lkBi4rmsYltQlsyMCIXens+V6DDMznEdHLDNwaopzvaAmaH7SDkcxkvwSmG0J8B8zIaITLve6Y15HW8UA+p3ZmQj+jNkgy+gVgXOXRh3M0m3ZhwpkuAXwMkmbryKbJhX89lX8n+k4DMG+18+Cug2jbFURqBy1owj78OfAFBbNXrWg39YnRILmRwcooVm2z0VNXXyu7YA8HuQQP+PivOvrXHrF8+dXr/X6PQyeSo9TTzrT+CwL+2SknAecWTEMtPPg+fv0NCF+z8oZrIace+LEYJHHwa6Qk3t/jNEhUXn675WC61errOckpy3BwV/q9Z3d8A9vah4vLcmrXpPb49e3EuI6Jt/OOHwE8/q4l7ANWLLn0z36/N7utjFano+6QNFPuuMfPrhNzc3ia/QsA+0bQWTVWJi3TuG886i2CXJJUCLQ0gTEbJGxre2qafS0PH9EoPwQc57sjkcp+mYn+dRMRup7Ifsx7tCfIIOlKd/+QwerYkfN5G8w6YN/Zsb799Y2zh+bZtnYGGGd5VyKZcHwxbyx3Dxrdyxh8suuLnq13529Hnnnm9MQ7W73hNWKItPmFfO6patqwnXQypZ8NQnkLfxM/uoZRXo0JswMEJvp+Md8zIv7E0ad0b2+X+Ony8Sb38wyIzh4ovfv/Z2GzWYNknwjCNytR02d50788/ZVpQcfewmh3lDskfjzAdAWIVfnccUx8DJI4dESV0Vcu0PUAq3gOilndh8BnMygFYP9GaQG89fL0V+aOhblfHnEZJADU0bxjAWwZomyB+rr/6ae3b7dxrop3oo5gOp872NZyMzfgL/2z8X4q2coZgkff6VrL7DnbL/84dGK0ehqwK/sryzQ+7if7oYfm2jbb2Vb9zRaO320tQTtGPUap3q9MsNRxU+dT9w5JHPzC6IkzTdwGybGLcu8b1MrHsLZxy0ZHWGaPmpCqh5JpXbmrP8CZRrXtgtl7rbdMXensWQz6nufvqj/+BzD+CMJ5Hf1rH3pneseW7YnEooonQvcuNuEev2OpcbSV0ep02LFOcWi23HGOn+X6TmWtETu1jIcAPn+dlvjDZvbg1kBCjeHqCK7zedsmbXfvkepmlz9qO5L0QqCVCYzZICFN25/Z/pRrVdtnZUlBGLE6SNRJzNsx4IrQ7WeQdKZyhxHZ/+6B2Y8EH2Qt6f2jF7Lfag+AN2m6tpNz96YrpR/JhJWe9/9imYavF7BkpvsoMBc96R+zTGOB829hO2nfdIDaXVJGxB9A2rkd76555N1ZW2yhcek0gHoq9z+c2b1hmcb7qsfFqj8ErIq+VRqivVfd0qOcEdSerkzuGGb7Tj9lXfe81l7vCFsjBY9ikFSOqXkHd3V/ZXuA7yXCRUOz//649uasmVp7+/bO+xlx6YgqX0A9qRX5Dib8kOxSr9Y2+E7JnpEJOGanjrypSaW6/3PaOqIHN7d5V5tYTeb38zIkTftUYWnul43YRvk9RoOkzGHM+uq7m8f3Wmav8txXPgpZfbrS+vcZOMPxpyGtpM1fcXPuGWe6uHRitHq6cGFu2vqZtnLkoc6fVx+7pA3OXbX0cq+hgGQmdyjYdu3WhvVm6KcbUQ2SuPhF0VuVNm6DZDgP3z7wrx39a/dQu2+daf0MAr7vkn3YYDjSq591+gylyM9hcGA/r/OXrrR+qncsVN+xSdt3ZT73n67xJY62MnxEOHLfG3asKzNpstyxjp+p3HEg27WACeCvA3b/Xr9Y9u13XfWR0vtAWOT8G4FuLJg9/xJ3vUVtS5JeCLQqgTEbJCqKc3sb9Zds23lxd01Hv/a+5ctz6sJX+SlfhmT7NcfRrv51pG092y6dzEQ/cgLyNUh8jjoAdJVl9vhGjl+4cGFiw8z5f2bgg65OgvmLhb7emgFUWYFUF0adEwRoJe0fvJOb4UHG574A46tWn+FaCQvbSQd0qCqrJzr6tQOWL8+tc8rflem+jJnV/RnXwwntg8UlOXU+vfYk0/r/uO5clEdNMopmT7efQibT2fsBOtT723gaJHV4PPzy9FcOqbdr4Hccphk6Um9yAeBOyzRcThmS6e7vAax26FyP8kIH8L5OI0pdqiWNnxlxp4T5PKuv97vN7DhiNEiapa9/Ka8euxqs9gkrn3vAy+GoTG6uxrY6/llzLOGn23HpxBj19LsEnOMqJnBawTR+7C1nMqVf5V19JUJqtM4PIhskMfW7UfW6mZHa615Yz+h5Zqjd6dpDhCsHhoa+155oU/frnDtVbwyWhva65+ZvqvFjxBOkI+pobLHPML0v5HI57XfP2up41oc8PcelltnjcoaQTOtNbyuj1emwY125H22y3DGPn2o37EBPPX3FMg3HKY/hX49MX/LBBDTXYgiADQN2/xyn8dLs8kdtR5JeCLQygaYYJOoCVzKtq45012phiXFUoc9YVf1/Mq2rs7jOM+Z3WKZxXFcqe1ojg+TY1De2HqR2tXro8TJDe6/o63k8CLDvYA4UC6ZRjVBcftVntVVl5HeuW23Zq9X6uY48S+22tr338mPYTjpw0LLx6eIy4x5v2YI87oDcE7euRZfMY01zGSjlbyV4H78dJfVTZzp7OoF+6M2zJQwST/m8MsatI0H1ZBPvVfVQVpXp6FR2X5vK58y9zy2WabiPBw6fX78HIHf8njrHBkfbocRpkHA8+rp+3fPa5kG7c11p/bcMOHcmH7dMY+8qnzh1InAi1EBPlWyfWZzb3bOAo/qbEf3ScJvUnyBgd0edrxuw++d6V2jD6kQUgyROfmHlraYbL4PkyJO6N0+0lb1u7eSQUTk4eRjAx5xyE2nHFvK5u4LHn+xXQHSd5/cRk1Tn78lM93fA7IrPRMD9BdOoeT4M6NvH1FaUDKPV6bBjXRxyxzV+Hrn4G9sk7PYRDg3sttIHVv74suf96jyZ1tV4q45Zr2VgLQHvIMFfqo63cZQ/ajuS9EKglQk00yBRdxC+samwdJNl9tQ8D3kvZhLwhYJp3BbGIElm9C4wVng79gXztFn1vBF1ZrInENNtnvfetEzDtRuSXNT9UWhcdtdbe5h/afX1fso1WKSyB4JIrZo4n1WWaYzwBhS2kw7oUH2PYFUzTaZ1deRje5cUhKOtvFGopfFhplboZ/Sv7li+fHnJTymPyuT20dge4Ua0BQyStxfM0+bUq+vYdcTPSQHwkmUarhg6imvlntEIJwBBK9td6e6rGfxV12THZ7t/rB1JjAbJ2PV15IKFKu7TlmnUFjm85e9M67cSUHY3XHmGOvq1WdWd2Th1IqDdNtTTWvtM6b8B4SCH7Bu1xIZtViy5am31bxWvXM+6y019ltnjWsGPohdRDJI4+UWRWaUdL4NE5dWZ0j9BBHUhOXh8ZPzI6jO89xldxQrQkRHHe50vdab0NBHyHj6vWaaxraP/9y7ujbmtqA+MVqdDj3VxtHH/fnnM/VFXSv8ME7zG5hrLNELdk/PTb59F2abUW9S2JOmFQKsSaJpB0pnO7k8gdSG1+ry2YJ62nZpE+lwErw2+YQySijtR7/GVwHsemwZ9XwMCpSHawuMmVO18KLebtVUxNXkfGqI5znR+gyIRn1TI947whhW6k/bvUO+zTEP5Ovd9kmldrb67vH54V+u6Uvq/MOEHrg8wnrf6jA8EfbeyOjjCvW8LGCS/tkzDtTrpLUPcOhIwWD9smYZzUlkTK5nW1VE712V3DfxRPzeevu42gR8XTeO0ZnYcMRokY9bXZCp7bghvZQ1xEHiP6pG4OHUiQB8a6qljUqmcISxxFojAny+YvT+t/q1rhBMQgFn752Jf7t6GIAISRDFI4uQXVf7xNEjKk/OMfg0Yvk4SlKE8YPfv22iXyl9H+N8ss3dhnb5dLYJ565ct01Ce+aou5ZveVuoYJA11OsJY13S5A9rhmPujiqt8r+e71ZZpOHcrI6lxHH1cJAEksRBocQJNM0iGOzT9ORB2rpa5OgHrSuWSTHZt9d55PCGMQZJMd/cCXHOpW/l+3ZUmlabionHEkS6/bVc/3/Jer1zJlP4UCM7L7utouratv4tjn+16n4Bjfh0qAcsLpnF84KCV0R8A4xDXZMZzfMDXhSPwZNE0/m/QdytnmEfsnky8QcJ3WWav8uIU+MStIwEDX/nYoZ9QybT+CoDaqqZKQ7a9S2HZpZ4Vb8Bv8ONJZJA0Q18DHB9E7j6ZeFNw0hj7jYDJZkM9rRbo8EXnz5qmzVR3D2qe4xi4rWgaX6gZLals0ePh58UF87SdxhKjJopBEnebilK543Gp3SlP2dWxbf+np78vJ7FJO3JlPvfzRvIH9BlLLdM4Jejdrkz3Acysjoe5Hi2xYfPq7lkcbSXYIAnR94Z0cR+H3HGNn35BTAn4XcE0ajHUGtW/9/c4yh9VBkkvBFqZQFMNks607rqsyZXYHJ1p/SYCTnWAOMUyjXIU7zAGiW+EY+APlmmM8E7khF2JiO3yTqJ+T2ilne5eepm6EFt7/NNuOh5RjtJa0mpufYdfDD4+EWHVaOQ54zqRkssDRxiDJJ39GlAOhuh8nrBMY48ghVSOANbPnD8iIOSEGyQNeAzrkU8U7CbqSNj6rLL1M0iCAuBNdoOkXmTvsPoaUH/R+06iTivfU/aaF6dORNUHv4L4uNN9p6Nf20YdOavESFKRupX3ssoT7MQjLKgoBkmc/MLKW0033gZJxWmCukviOt6r5GkU/LfWB/hN1JmWWH09zrHQhaJzce4gsu0RwRA7+rXZVQcncbSVcjsNaVh46y7se3HIHTZv11gfYvwMcB7ze8s0wrht91XvOMoftR1JeiHQygSaapAcnc4ebIN+XRs+CY8U8sYBnjsPQ4Nt2rb3/Dj31vCkofGl9oDt02cs03B75PGQ9spTk2u6Nst3VyOtPwlgvuMzry+Yp81VK5KdKf1CIlzhzEIjHL4ib3hdEZeThO0ow6aL2qH6uaisRJOfF6SQh51+4RYzNk7/u/f3yWCQxK0jUetJDJJNWhTGgA44HhQpGrlXb+PUiaj64GuQZLIfZqZHnb9VV9/93Is7j6ONdlCJYpDEyS+q/ONskFAyo68C44ggOSnAK5qrn/aZ4DPop0Wz5/NB302muw8H2OvMxK4c2Sq/FkdbiTJmjdogSevnMOA9ej2mNj6adhiuP/IJhAs0PCZeT6/jqreobUnSC4FWJdBUg0RtGXSl9RcdUZZLrGkfd6/4lOMK1CIVhzFIvEe+KjAHOvpXzwy6oF3uYNPZFEAu94oEvFwwDfeF8MoH/c7yg/kgq6/34UpALKcLwJcWzNN2DDo+EbajDJsuskGS6f4sMd/hUbyBBfO0jiCZg7xDTQaDJG4diVpPYpBENUiyxzPoJx59fb0SX2dU/WecOhFVH4InoLqKoVQLBFmNXZBM69d7gj+OaXW2mn8UgyROflErdDwNEv8gqCMkXssJbR+vq/VGBgmA31qm8ZGg8gd4OvybZRq1+40BwTXH1FbGxyBpfhsfTTsMY5B0ZvSFxKjd56rUV79lGg2D4AbVbVz1FrUtSXoh0KoEmm2Q+LnQVd5Kat6qGPhy0TRuqA2QYXZIvvD1rah9mopWrDlBqhgoyuVwYOee6f5XYv6y6/c6x3/8fIkT0TepbfBae7BNuft15v8dyzTOD5xohNz+jq1DXXTJfNI0tePjevzc1FYTtKzb3xBHtjpj1pGo9SQGSTSDRMVjgcZed5qsJTZs4fQ8FaUjjVMnoupDcB81IhjdKwvmaTv89ln7vwmoOaBg4nOK+d5ropTfL20UgyROflHLMV4GSeXeodq1muGQ8SkGrvUGRWTgNzP7Vx8StCgWcIdkfUf/2q1VoEXf+hkZ8FN5Mlhp9fV2VtPH0VbGwyCJQ+7RtMMwBslnFl+8Y8lOqDhe7ukDafML+Zzn6PZwkq60bjHKdzuVQ5PhfwzD6jPKAYfjKH/UdiTphUArE2i6QZJM635eQqoMbJu0HVbmc+rC73AjDmGQlBtzRv+5dwudQNcUzB5XgLHqdytnsJVfcGfMEDT0HZ/WHwHgXMF6HITrwbjRWZF+0XOdv4ftKMOmc307xBnYyn0QdWl2G+e7BO4umL2Gn1L6ddQq3WTYIYlbR6LWkxgkmzQszARgeEI0wmkE/IKkqrSViOfKQYBywvAKwK8y6OmiabhiOMTVb0TVh6BBoDLpV4sdtQmwCtznic001G5rO3hjHY1mYKnEFlGLO67urKN/9TS/iXVc/KLKPh4GifIG2fbOViq2zZ4O+WwN/HHlHS+Z1pX3K5creGa+uNjXq1zej3gCDJI6Ol2+w6d0ekdPn31Bwez9tnt8iaGthFxE8xY0SltodhuPkndV7gj9kXJqUItrpN5nxteLfYb3bma1P1Kx0jZ38fHE/Wp2+aO2I0kvBFqZQNMNkkrkc2VwbO1T8BEuBMMbJLlDwfb9nm9u0Jj+yS84YjKtqw78PE/61QvmaXvUjWeR0s8GwbsSqS7G7+P4VsNzr2E7yrDpXINRCIOkMsG7EYRaLJjKN94cLA3t6Y0u3Ol/xKv8yuQxSOLTkaj1JAbJJo0NOwHwu/cE4KkBu3+B18VqMpP9EphqO63l3BjfsvqMr7nbSjw6EVUf6g0CybSuAsaq2BLVR11m39R/elbIxzKgVLx7qdVb1xO0c5rMxMMvahnGwyDxd/VL11tmz5lK3s5TcrtQyVYX3WdW5Vfu4aFpBxSW5kYEQg0ySAD8RUtsWODd+fNz81x26mXbH/J654ulrYyDQdJsuUfTDsP2R11p/VQGbvLo6qs0oO1RuC3nMuqTKb0bhJwzLVXu0Dr/1uzyR21Hkl4ItDKBphsk5YlwWlf+9ZWffdfjF/08rEEy/N3uGwD+kuezbzDxhdPsobvf1qa/O5uwO9t8NsApT7qNDD64aPY+Vq9CKt5VVOBB1/Ew5ztBqySuiVDIzj3ODvWoVG5XjewnALS5ysz4M4jOoun066HBjbM0bj+BuHxh/+1KwEWXXkwWgyROHYlaT2KQbNK4sBOAcryiNVs94l2VVAO7Db5Am5Z4bKB/YIu2tsTnielyz7GaF9pI2/OufG6EU4Y4+o2o+lCvzwmY9G96hXGC1Wd479eMelxJpnW1kuvyHqWigdsJ7bSZa/FC/2y833k3Ig5+UYVvZhySWt42fcxa1lN2wlK5TK5c+W7q+xjPd6zX9qh6t1LputK+l51XryNtvwfyOVcw1ACDRI0tOygXsiVo5/UTHp0+NLBVm5ZYrBHlGGh3jTWgfNHsGTGWxtFWRqvTUd5rttxR8q5yDdsflU8ZdMx/0BPAVCnIfzFpZ9E0PGoPYS6VbBUvSi2EqFgx1acE1g6y+nIupxXNLn/UdiTphUArE4jFIOlM650EWN6C+8X/iGKQlLfU12x5KxN9NiLU9WCcVD3L2ehdv615xzt2aYh2XnVLzwt1JxktYJCUB9qMngOju1GZ1e8EHMfAv3nTTiaDJC4diTrwiUES3SBRbygjOkH2Aw7HGGFU9x3b5sNXLutVxy1HPHHoRFR9aFSIZFp/GsCHfNKtWUfaXO9kt9H36vZN6W7TZ8Fm0yueAKpx8Isqf5wGibpXg2n2416dYxufLi4zXB6vKkdhlZ553L/StZbZ4wqk6G+Q0E1gexcQfTIEg2fbbe2AoKN6zW4ro9XpqO81U+6oeVfGxIZxvKp1U7n3oY7q1fXo6alLG+DFltnb51fHzSx/CB2SJEJg0hCIxSCpnO92nacMCioUxSCpUKWudPY8Bl0EYKuGpBkPUUI7029LPejdgK3acnK1klgwjYaDSdiOMmw6p6xhV3iqvJJp/VsA1Nl63/pWxw6Y+dyO9U/dMFnjkHjqsuk6ErWexCAZnUFSnjCkLt4BlFDe8Vzn9QPa62METlejs9fpD5qqE1H1oVE/lcxkv47hXR/XE0eAzGMyuQ8Msf1bvxgb5cw9Bsl49bv1GMVpkCTT2TsBOsadf50YU6dk90aJlDMV584zM2t3VCTXAAAFDUlEQVSHF/tytSjrvjrCWMZDA2dTe3sfQMk6ZX5cK2mfW3Fz7pl6XJrZVkar06N5r1lyjyrvkEeeq9yHHUGUbgDINwius34I+G8m7TQrn3tgvOqtUd8ivwuByUIgFoNkeFLRfQuIa1GHAVxkmcaIAXcUBkmZ7TGZ3JaDXDqeQJ8mYC8evrytLoaq+CYvEehBaFQoLM39MmplqG8Psa3uwUwfMUEgPrWY71VH0uo+YTvKsOmcmUU0SMqvJhd1fxSEMwA+GFS+6L8WwN+IaBUN0VI18O1/+unt222cO+CdE1V84HOjMgf9HhCh1tdL2Wh4BOXbTB2JKpcYJJtqZTT6WtVZIj6eCR8D8H4AWwJ4F8CrRHjYZiwvmoYKghhaN5ulE1H1oVHbOfqU7u3tEqvjPK7HhnbISjP3YKP3o/5eMUp0oBxr430ANgJYA8LTDNxXzBu9ft9sFr+o8sZlkCDB870OS5R+DbZpu1djZfnJmkzr6iL7Nzy/vciDA3sWb71CHX31j0XFdKvV16PuC1EylfscyFZHi9VuizpC9zYIT5GN22as15aqAJlhOan+faxtZbQ6Pdr3mtHGR5P3aPujznR2f41oITPUgqRyPPB/AKhjeq8BeITAK2b0P3VHvVAE3vpsRr2F1RFJJwRanUAkg6TVCyPyjY1AxeNPOWCl43nLMg0/BwVjy0zeFgJCoEaga3Huk2zbykV67akEMt0lisElSFuHQMCRrdsts+fE1pFSJBECQkAItAYBMUhaox5aQoquxbn92La9l/4ft0zD5fqwJYQVIYTAFCKQTGcL3iM8TNCDdiqmUNGnbFFGs3o/ZWFIwYSAEBACDQiIQTKFVaQzlTuMwJ9i4p2JsTMIO4Fwh5U3vupX7M60fh4BLn/3wMjLmlMYmRRNCIw7gQAnIBvbbW2nZsQeGfcCSYZlAmKQiCIIASEgBMITEIMkPKtJl9I3VgPwlpagPVcs6VHB2GrPkSd1b55o4z+NCMpFdGAh3/Mfk67wIrAQaEECuVxO+/0LA9u8qL3x1pz+OXOmJRILGXQZgM3c4spCQAtWXySRxCCJhEsSCwEh8B4nIAbJFFaAShA0Fa1eXVp1PqtBdH4b6KH2dzG0cZZ9oD0ch2Q/ZyIm3F3MGx7vM1MYmBRNCMRMYNhjj608ENZ73ippg7utWnp5o3QxSyufHwsBMUjGQk/eFQJC4L1GQAySKV7j5WNbZBcBTItSVAaebCftYL9Ac1G+I2mFgBDYRCCEQcJg7XirLzciHpBwnFwExCCZXPUl0goBITCxBMQgmVj+45L70enswTboJgC7hcjQJsKyoUE6a9UtPe+ESC9JhIAQCEmgnkFSjgdEfJaV7/1ByM9JshYmIAZJC1eOiCYEhEDLERCDpOWqJB6BDj001zZ7J7sTGo4FYz8e9qOuzq2r+ANvM7CaCA+xpvUVl+TUMS95hIAQaDKBw06/cIsZG6f/WsVVIWAWAzaAF8G4L5HQrrl7ae7JJmcpn5sgAmKQTBB4yVYICIFJSUAMkklZbSK0EBACQkAICAEhIASEgBCYGgTEIJka9SilEAJCQAgIASEgBISAEBACk5KAGCSTstpEaCEgBISAEBACQkAICAEhMDUIiEEyNepRSiEEhIAQEAJCQAgIASEgBCYlATFIJmW1idBCQAgIASEgBISAEBACQmBqEBCDZGrUo5RCCAgBISAEhIAQEAJCQAhMSgL/Cw3mfr7WwJhqAAAAAElFTkSuQmCC"/>
          <p:cNvSpPr>
            <a:spLocks noGrp="1" noChangeAspect="1" noChangeArrowheads="1"/>
          </p:cNvSpPr>
          <p:nvPr>
            <p:ph type="subTitle" idx="1"/>
          </p:nvPr>
        </p:nvSpPr>
        <p:spPr bwMode="auto"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/>
              <a:t>Von der Theorie zur Erfahrung</a:t>
            </a:r>
          </a:p>
        </p:txBody>
      </p:sp>
      <p:pic>
        <p:nvPicPr>
          <p:cNvPr id="8" name="Grafik 8" descr="C:\Users\c6271105\AppData\Local\Microsoft\Windows\INetCache\Content.MSO\91384AB3.tmp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466652" y="3421741"/>
            <a:ext cx="2235805" cy="1980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0C90A8C1-D1CA-40D5-B328-0C5DB975E5B2}"/>
              </a:ext>
            </a:extLst>
          </p:cNvPr>
          <p:cNvGrpSpPr/>
          <p:nvPr/>
        </p:nvGrpSpPr>
        <p:grpSpPr>
          <a:xfrm>
            <a:off x="3256217" y="3929894"/>
            <a:ext cx="1152446" cy="963694"/>
            <a:chOff x="3087571" y="4109291"/>
            <a:chExt cx="1152446" cy="963694"/>
          </a:xfrm>
        </p:grpSpPr>
        <p:pic>
          <p:nvPicPr>
            <p:cNvPr id="9" name="Grafik 9" descr="C:\Users\c6271105\AppData\Local\Microsoft\Windows\INetCache\Content.MSO\3FC48C1.tmp"/>
            <p:cNvPicPr/>
            <p:nvPr/>
          </p:nvPicPr>
          <p:blipFill>
            <a:blip r:embed="rId4"/>
            <a:stretch/>
          </p:blipFill>
          <p:spPr bwMode="auto">
            <a:xfrm>
              <a:off x="3087571" y="4834409"/>
              <a:ext cx="1152446" cy="2385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rafik 10" descr="C:\Users\c6271105\AppData\Local\Microsoft\Windows\INetCache\Content.MSO\8D02C977.tmp"/>
            <p:cNvPicPr>
              <a:picLocks noChangeAspect="1"/>
            </p:cNvPicPr>
            <p:nvPr/>
          </p:nvPicPr>
          <p:blipFill>
            <a:blip r:embed="rId5"/>
            <a:stretch/>
          </p:blipFill>
          <p:spPr bwMode="auto">
            <a:xfrm>
              <a:off x="3301526" y="4109291"/>
              <a:ext cx="724537" cy="72453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" name="Grafik 11" descr="C:\Users\c6271105\AppData\Local\Microsoft\Windows\INetCache\Content.MSO\85430A39.tmp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7970880" y="3421741"/>
            <a:ext cx="960185" cy="1980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2C1BC53A-FC5F-4EB6-BEAF-41D69D640DA7}"/>
              </a:ext>
            </a:extLst>
          </p:cNvPr>
          <p:cNvGrpSpPr/>
          <p:nvPr/>
        </p:nvGrpSpPr>
        <p:grpSpPr>
          <a:xfrm>
            <a:off x="6760446" y="3929894"/>
            <a:ext cx="1152446" cy="963694"/>
            <a:chOff x="6782962" y="4005064"/>
            <a:chExt cx="1152446" cy="963694"/>
          </a:xfrm>
        </p:grpSpPr>
        <p:pic>
          <p:nvPicPr>
            <p:cNvPr id="12" name="Grafik 12" descr="C:\Users\c6271105\AppData\Local\Microsoft\Windows\INetCache\Content.MSO\3FC48C1.tmp"/>
            <p:cNvPicPr/>
            <p:nvPr/>
          </p:nvPicPr>
          <p:blipFill>
            <a:blip r:embed="rId4"/>
            <a:stretch/>
          </p:blipFill>
          <p:spPr bwMode="auto">
            <a:xfrm>
              <a:off x="6782962" y="4730182"/>
              <a:ext cx="1152446" cy="2385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rafik 13" descr="C:\Users\c6271105\AppData\Local\Microsoft\Windows\INetCache\Content.MSO\8D02C977.tmp"/>
            <p:cNvPicPr>
              <a:picLocks noChangeAspect="1"/>
            </p:cNvPicPr>
            <p:nvPr/>
          </p:nvPicPr>
          <p:blipFill>
            <a:blip r:embed="rId5"/>
            <a:stretch/>
          </p:blipFill>
          <p:spPr bwMode="auto">
            <a:xfrm>
              <a:off x="6996917" y="4005064"/>
              <a:ext cx="724537" cy="72453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" name="Textfeld 13">
            <a:extLst>
              <a:ext uri="{FF2B5EF4-FFF2-40B4-BE49-F238E27FC236}">
                <a16:creationId xmlns:a16="http://schemas.microsoft.com/office/drawing/2014/main" id="{10E30830-44CE-4560-A98C-356170C7A5B6}"/>
              </a:ext>
            </a:extLst>
          </p:cNvPr>
          <p:cNvSpPr txBox="1"/>
          <p:nvPr/>
        </p:nvSpPr>
        <p:spPr bwMode="auto">
          <a:xfrm>
            <a:off x="228229" y="5517232"/>
            <a:ext cx="297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/>
              <a:t>Anjubaba</a:t>
            </a:r>
            <a:r>
              <a:rPr lang="en-US" sz="1000" dirty="0"/>
              <a:t>, CC BY-SA 4.0, über Wikimedia Commons </a:t>
            </a:r>
            <a:endParaRPr lang="de-AT" sz="1000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6CD081D1-84BE-4101-B86E-952A9B0ACC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233805" y="3443000"/>
            <a:ext cx="2970000" cy="1980000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2F997315-F1F6-4FAE-8497-985D6C06D9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228228" y="3421741"/>
            <a:ext cx="2970000" cy="1980000"/>
          </a:xfrm>
          <a:prstGeom prst="rect">
            <a:avLst/>
          </a:prstGeom>
        </p:spPr>
      </p:pic>
      <p:sp>
        <p:nvSpPr>
          <p:cNvPr id="16" name="Textfeld 15"/>
          <p:cNvSpPr txBox="1"/>
          <p:nvPr/>
        </p:nvSpPr>
        <p:spPr bwMode="auto">
          <a:xfrm>
            <a:off x="5652120" y="5528125"/>
            <a:ext cx="11795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/>
              <a:t>© Elisabeth Carli</a:t>
            </a:r>
          </a:p>
        </p:txBody>
      </p:sp>
      <p:sp>
        <p:nvSpPr>
          <p:cNvPr id="17" name="Textfeld 16"/>
          <p:cNvSpPr txBox="1"/>
          <p:nvPr/>
        </p:nvSpPr>
        <p:spPr bwMode="auto">
          <a:xfrm>
            <a:off x="7970880" y="5528125"/>
            <a:ext cx="11795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/>
              <a:t>© Elisabeth Carli</a:t>
            </a:r>
          </a:p>
        </p:txBody>
      </p:sp>
    </p:spTree>
    <p:extLst>
      <p:ext uri="{BB962C8B-B14F-4D97-AF65-F5344CB8AC3E}">
        <p14:creationId xmlns:p14="http://schemas.microsoft.com/office/powerpoint/2010/main" val="1046145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 algn="l">
              <a:defRPr/>
            </a:pPr>
            <a:r>
              <a:rPr lang="en-US"/>
              <a:t>Materialzyklen</a:t>
            </a:r>
            <a:endParaRPr lang="de-AT"/>
          </a:p>
        </p:txBody>
      </p:sp>
      <p:sp>
        <p:nvSpPr>
          <p:cNvPr id="5" name="AutoShape 2" descr="data:image/png;base64,iVBORw0KGgoAAAANSUhEUgAAAyQAAAA3CAYAAAD9oI6sAAAAAXNSR0IArs4c6QAAIABJREFUeF7tnXucHGWV93+neibJJITLS5AAAgZdlvByJ7pcVFBZEKYHQQmCkO4OICu+AnITBbqmpwbk4gUEVhQx6Zpw0ywC6epEXBBeVFhQdGWFoLACK/erIWGSzEzX2c/T092pqqnqrprpmukZTn0++SPTT9Vznu9znst5LucQ5BECQkAICAEhIASEgBAQAkJACEwQAZqgfCVbISAEhIAQEAJCQAgIASEgBIQAxCARJRACQkAICAEhIASEgBAQAkJgwgiIQTJh6CVjISAEhIAQEAJCQAgIASEgBMQgER0QAkJACAgBISAEhIAQEAJCYMIIiEEyYeglYyEgBISAEBACQkAICAEhIATEIBEdEAJCQAgIASEgBISAEBACQmDCCIhBMmHoJWMhIASEgBAQAkJACAgBISAExCARHRACQkAICAEhIASEgBAQAkJgwgiIQTJh6CVjISAEhIAQEAJCQAgIASEgBMQgER0QAkJACAgBISAEhIAQEAJCYMIIiEEyYeglYyEgBISAEBACQkAICAEhIATEIBEdEAJCQAgIASEgBISAEBACQmDCCIhBMmHoJWMhIASEgBAQAkJACAgBISAExCCJSQeSqexXQHSd6/OEn1h544SYsmz5zx6Vye6psXYWwIcA2B7AdADvAngVhPOtvFFo+UK8xwUUvX6PK4AUXwh4CEifICohBIRAMwiIQdIMij7fkE7aDaUzoy/UGLcw0O6HnJi/WOjrvSmm6pDPNomA6HWTQMpnhMAUISB9whSpSCmGEJhgApEMkq6MfgUzLvSTmYHfFE3joyHLQ11p/UUGtvP9FvGJxXzv7SG/1ZLJpJPeVC2HnX7hFjM2Tv8bgNlBlSUGydjVOJnWrwfw/8b+JfcXbJs+vHJZz+/UX0Wvm013Yr6XTOuLASyp5P6uZRqbTYwk4XKtN/aE+4InFaHHyhu5Ub0rL7kISJ8gCiEEhEAzCDTNIAFg26TtsDKfe6WRYMlU9kAQPRSUjsUgaYRwUv3emcmeQEy3eYTeQKSdODTIvyxp75ZmtGvaiiVXrZ1UBWsxYcUgabEKaWFxkulsAaCkGCQtXEmTRDQxSCZJRYmYQqDFCTTTIAGIz7DyvT9oVOZkuvtKgL82lQ2SRgzeS78n09lLAOp1lplBPy2aPZ9/L3GIu6xikMRNeGp8f+HC3GbrZ9qvA5ghBsnUqFMphRAQAkJgshNoqkHCwL8XTePwRlCSKf0pEP5RDJJGpKbG751p/VICLnYbJLi6aBrnTo0StkYpxCBpjXpodSm60tnjGfQTh5xyZKvVK03kEwJCQAhMcQLNMEheAPB+xYmAQXtwYNvirVe8HcStc9El80nTnnT8/iKAHVyT1SlwZGuK602k4vkZJAC+Y5nG+ZE+JInHRKAzlT2ZiJZ5PrLRMo3qSnnD78vxjIaIWj5BMt19G8BOb3+T0yBh/NHqM/ZpeeAioBAQAkJACDQkMHaDhPATMBxHbzhtmb19gQZJKnsREV1W/Z2Yf8ZEn41qkByTyW1ZskvHMdGnAewFYA4BmzHwFoDXwfQoa/zzV6a9ctdjN9446CdPMp29E6BjXHmHOEqk8h7i8pGHNo/cHy/me3+l/hZ24pZMdV8O4q+7v0OfK+Z7fqb+1rkotwdpfDbAn6wYfhsA/A2gok10dZg7O+o7XZncbjbbpwM4goYNSE19hxj3ljT+0cp8739V5L4PRCqv2qMlaIcVS3peaqhNjgRdmWyGmZaGfad6qb0ej6NOvXjnxFDiWwwcBmAmCA9YeUPVv+/TDB2pfrhRPSVT+rEg/jJACwiYxcqVMeN+Ir6yYPY+4RQweUp2b5ToAgAfqdRpPwFPgHBTIW94DYawCBumi80gAd1umT0nKgGOTnXvVSI+i4BPOPT1f4hQpLahq1fc9M1XGwpaSdC1OLefbdsnE3AwgHkEbMnAGgJeZtD9tm3funJZ7yNhv6fSNUsnRqOnXSndYELWJW+ISfXRp120rT3Y9vLwmo+jXTLvt6Kv9w9hyp9M698GcF6YtKjjnrxZ/ELJ4epPfByqhGDXKJ/kou6doLHq+zZ3pq3nZKPr9NxM3mj/Semk6/tE37XyPTXG/jrC5xTzvdeo9zoX6UdoGp3M4H+quEFX49RzAN/RzkM33Nl3+ZuN5K/+3oy2MhqdVvmHHev8yjJWuRv1y80aP8t92ymX/KM9pJ0AKo8/qu7nABhQbusJ9B/M/LMFu2h353I5ezzrLWxekk4ItDqBsRskwFcAKO8+5YcJdxfzhmuS74SQTOuPAvhw9W8EvoBB33KmaXCpnbrS2fMYdBGArUIAfpaACwqmcYc3rc/RBZVkzbrntTkPPJAbCvq238SOgeeKprGLQhClk/a7X1EdDDsz+pnEuBpAIkCWNTa0o1eauQfrcejMZL9KTFcCmBaQzga42zJ7L02m9dUAdnOm2zB945b33njlmhCsa0lGbZD43TchPnWaPXT3ILWrydeOtUwYf7b6DJesld+apiPVvOrVUzKl3wjCFwP4bLShHV6tI8UFTDcGuT8G6PYF8+ikKINa2HqJyyAh0M0Fs2dRV1o/hwHVloP09e82tM800tfyBHwgsQRERzUuG/WVhnDmqlt63mmQtqk64XsvqoGeHpPJfWCI7b96DYs20ubdlc89FyR/QFv6k2UaezbmM5yiCQZJU/mFlbuaztfLVhMMEvX9AL5vt9vabncuy73mlTXgDuTjpc3f/siq667bWJM5rV/MwKWe9y8fsPsvm6Z13O5wKuCH4yUNfPwKs/c39Vg1s62MRqejjHXOcjRL7vEYP8t3rjr4eyBO1+nbqsVbbduUqnolDKq7ZpU/ajuS9EKglQmM2SDRmPdjokccE6z1NF2bU7gx1z+iI09dvAMoody/VvN9hoi7mekWZ9ogg+TQTG7GZmzfDOBzUaEScEnBNGo7M+r9hQvP6Vg/c7YacFwuL5nxyWKfcX9QHsl0djlAx7lkBi4rmsYltQlsyMCIXens+V6DDMznEdHLDNwaopzvaAmaH7SDkcxkvwSmG0J8B8zIaITLve6Y15HW8UA+p3ZmQj+jNkgy+gVgXOXRh3M0m3ZhwpkuAXwMkmbryKbJhX89lX8n+k4DMG+18+Cug2jbFURqBy1owj78OfAFBbNXrWg39YnRILmRwcooVm2z0VNXXyu7YA8HuQQP+PivOvrXHrF8+dXr/X6PQyeSo9TTzrT+CwL+2SknAecWTEMtPPg+fv0NCF+z8oZrIace+LEYJHHwa6Qk3t/jNEhUXn675WC61errOckpy3BwV/q9Z3d8A9vah4vLcmrXpPb49e3EuI6Jt/OOHwE8/q4l7ANWLLn0z36/N7utjFano+6QNFPuuMfPrhNzc3ia/QsA+0bQWTVWJi3TuG886i2CXJJUCLQ0gTEbJGxre2qafS0PH9EoPwQc57sjkcp+mYn+dRMRup7Ifsx7tCfIIOlKd/+QwerYkfN5G8w6YN/Zsb799Y2zh+bZtnYGGGd5VyKZcHwxbyx3Dxrdyxh8suuLnq13529Hnnnm9MQ7W73hNWKItPmFfO6patqwnXQypZ8NQnkLfxM/uoZRXo0JswMEJvp+Md8zIv7E0ad0b2+X+Ony8Sb38wyIzh4ovfv/Z2GzWYNknwjCNytR02d50788/ZVpQcfewmh3lDskfjzAdAWIVfnccUx8DJI4dESV0Vcu0PUAq3gOilndh8BnMygFYP9GaQG89fL0V+aOhblfHnEZJADU0bxjAWwZomyB+rr/6ae3b7dxrop3oo5gOp872NZyMzfgL/2z8X4q2coZgkff6VrL7DnbL/84dGK0ehqwK/sryzQ+7if7oYfm2jbb2Vb9zRaO320tQTtGPUap3q9MsNRxU+dT9w5JHPzC6IkzTdwGybGLcu8b1MrHsLZxy0ZHWGaPmpCqh5JpXbmrP8CZRrXtgtl7rbdMXensWQz6nufvqj/+BzD+CMJ5Hf1rH3pneseW7YnEooonQvcuNuEev2OpcbSV0ep02LFOcWi23HGOn+X6TmWtETu1jIcAPn+dlvjDZvbg1kBCjeHqCK7zedsmbXfvkepmlz9qO5L0QqCVCYzZICFN25/Z/pRrVdtnZUlBGLE6SNRJzNsx4IrQ7WeQdKZyhxHZ/+6B2Y8EH2Qt6f2jF7Lfag+AN2m6tpNz96YrpR/JhJWe9/9imYavF7BkpvsoMBc96R+zTGOB829hO2nfdIDaXVJGxB9A2rkd76555N1ZW2yhcek0gHoq9z+c2b1hmcb7qsfFqj8ErIq+VRqivVfd0qOcEdSerkzuGGb7Tj9lXfe81l7vCFsjBY9ikFSOqXkHd3V/ZXuA7yXCRUOz//649uasmVp7+/bO+xlx6YgqX0A9qRX5Dib8kOxSr9Y2+E7JnpEJOGanjrypSaW6/3PaOqIHN7d5V5tYTeb38zIkTftUYWnul43YRvk9RoOkzGHM+uq7m8f3Wmav8txXPgpZfbrS+vcZOMPxpyGtpM1fcXPuGWe6uHRitHq6cGFu2vqZtnLkoc6fVx+7pA3OXbX0cq+hgGQmdyjYdu3WhvVm6KcbUQ2SuPhF0VuVNm6DZDgP3z7wrx39a/dQu2+daf0MAr7vkn3YYDjSq591+gylyM9hcGA/r/OXrrR+qncsVN+xSdt3ZT73n67xJY62MnxEOHLfG3asKzNpstyxjp+p3HEg27WACeCvA3b/Xr9Y9u13XfWR0vtAWOT8G4FuLJg9/xJ3vUVtS5JeCLQqgTEbJCqKc3sb9Zds23lxd01Hv/a+5ctz6sJX+SlfhmT7NcfRrv51pG092y6dzEQ/cgLyNUh8jjoAdJVl9vhGjl+4cGFiw8z5f2bgg65OgvmLhb7emgFUWYFUF0adEwRoJe0fvJOb4UHG574A46tWn+FaCQvbSQd0qCqrJzr6tQOWL8+tc8rflem+jJnV/RnXwwntg8UlOXU+vfYk0/r/uO5clEdNMopmT7efQibT2fsBOtT723gaJHV4PPzy9FcOqbdr4Hccphk6Um9yAeBOyzRcThmS6e7vAax26FyP8kIH8L5OI0pdqiWNnxlxp4T5PKuv97vN7DhiNEiapa9/Ka8euxqs9gkrn3vAy+GoTG6uxrY6/llzLOGn23HpxBj19LsEnOMqJnBawTR+7C1nMqVf5V19JUJqtM4PIhskMfW7UfW6mZHa615Yz+h5Zqjd6dpDhCsHhoa+155oU/frnDtVbwyWhva65+ZvqvFjxBOkI+pobLHPML0v5HI57XfP2up41oc8PcelltnjcoaQTOtNbyuj1emwY125H22y3DGPn2o37EBPPX3FMg3HKY/hX49MX/LBBDTXYgiADQN2/xyn8dLs8kdtR5JeCLQygaYYJOoCVzKtq45012phiXFUoc9YVf1/Mq2rs7jOM+Z3WKZxXFcqe1ojg+TY1De2HqR2tXro8TJDe6/o63k8CLDvYA4UC6ZRjVBcftVntVVl5HeuW23Zq9X6uY48S+22tr338mPYTjpw0LLx6eIy4x5v2YI87oDcE7euRZfMY01zGSjlbyV4H78dJfVTZzp7OoF+6M2zJQwST/m8MsatI0H1ZBPvVfVQVpXp6FR2X5vK58y9zy2WabiPBw6fX78HIHf8njrHBkfbocRpkHA8+rp+3fPa5kG7c11p/bcMOHcmH7dMY+8qnzh1InAi1EBPlWyfWZzb3bOAo/qbEf3ScJvUnyBgd0edrxuw++d6V2jD6kQUgyROfmHlraYbL4PkyJO6N0+0lb1u7eSQUTk4eRjAx5xyE2nHFvK5u4LHn+xXQHSd5/cRk1Tn78lM93fA7IrPRMD9BdOoeT4M6NvH1FaUDKPV6bBjXRxyxzV+Hrn4G9sk7PYRDg3sttIHVv74suf96jyZ1tV4q45Zr2VgLQHvIMFfqo63cZQ/ajuS9EKglQk00yBRdxC+samwdJNl9tQ8D3kvZhLwhYJp3BbGIElm9C4wVng79gXztFn1vBF1ZrInENNtnvfetEzDtRuSXNT9UWhcdtdbe5h/afX1fso1WKSyB4JIrZo4n1WWaYzwBhS2kw7oUH2PYFUzTaZ1deRje5cUhKOtvFGopfFhplboZ/Sv7li+fHnJTymPyuT20dge4Ua0BQyStxfM0+bUq+vYdcTPSQHwkmUarhg6imvlntEIJwBBK9td6e6rGfxV12THZ7t/rB1JjAbJ2PV15IKFKu7TlmnUFjm85e9M67cSUHY3XHmGOvq1WdWd2Th1IqDdNtTTWvtM6b8B4SCH7Bu1xIZtViy5am31bxWvXM+6y019ltnjWsGPohdRDJI4+UWRWaUdL4NE5dWZ0j9BBHUhOXh8ZPzI6jO89xldxQrQkRHHe50vdab0NBHyHj6vWaaxraP/9y7ujbmtqA+MVqdDj3VxtHH/fnnM/VFXSv8ME7zG5hrLNELdk/PTb59F2abUW9S2JOmFQKsSaJpB0pnO7k8gdSG1+ry2YJ62nZpE+lwErw2+YQySijtR7/GVwHsemwZ9XwMCpSHawuMmVO18KLebtVUxNXkfGqI5znR+gyIRn1TI947whhW6k/bvUO+zTEP5Ovd9kmldrb67vH54V+u6Uvq/MOEHrg8wnrf6jA8EfbeyOjjCvW8LGCS/tkzDtTrpLUPcOhIwWD9smYZzUlkTK5nW1VE712V3DfxRPzeevu42gR8XTeO0ZnYcMRokY9bXZCp7bghvZQ1xEHiP6pG4OHUiQB8a6qljUqmcISxxFojAny+YvT+t/q1rhBMQgFn752Jf7t6GIAISRDFI4uQXVf7xNEjKk/OMfg0Yvk4SlKE8YPfv22iXyl9H+N8ss3dhnb5dLYJ565ct01Ce+aou5ZveVuoYJA11OsJY13S5A9rhmPujiqt8r+e71ZZpOHcrI6lxHH1cJAEksRBocQJNM0iGOzT9ORB2rpa5OgHrSuWSTHZt9d55PCGMQZJMd/cCXHOpW/l+3ZUmlabionHEkS6/bVc/3/Jer1zJlP4UCM7L7utouratv4tjn+16n4Bjfh0qAcsLpnF84KCV0R8A4xDXZMZzfMDXhSPwZNE0/m/QdytnmEfsnky8QcJ3WWav8uIU+MStIwEDX/nYoZ9QybT+CoDaqqZKQ7a9S2HZpZ4Vb8Bv8ONJZJA0Q18DHB9E7j6ZeFNw0hj7jYDJZkM9rRbo8EXnz5qmzVR3D2qe4xi4rWgaX6gZLals0ePh58UF87SdxhKjJopBEnebilK543Gp3SlP2dWxbf+np78vJ7FJO3JlPvfzRvIH9BlLLdM4Jejdrkz3Acysjoe5Hi2xYfPq7lkcbSXYIAnR94Z0cR+H3HGNn35BTAn4XcE0ajHUGtW/9/c4yh9VBkkvBFqZQFMNks607rqsyZXYHJ1p/SYCTnWAOMUyjXIU7zAGiW+EY+APlmmM8E7khF2JiO3yTqJ+T2ilne5eepm6EFt7/NNuOh5RjtJa0mpufYdfDD4+EWHVaOQ54zqRkssDRxiDJJ39GlAOhuh8nrBMY48ghVSOANbPnD8iIOSEGyQNeAzrkU8U7CbqSNj6rLL1M0iCAuBNdoOkXmTvsPoaUH/R+06iTivfU/aaF6dORNUHv4L4uNN9p6Nf20YdOavESFKRupX3ssoT7MQjLKgoBkmc/MLKW0033gZJxWmCukviOt6r5GkU/LfWB/hN1JmWWH09zrHQhaJzce4gsu0RwRA7+rXZVQcncbSVcjsNaVh46y7se3HIHTZv11gfYvwMcB7ze8s0wrht91XvOMoftR1JeiHQygSaapAcnc4ebIN+XRs+CY8U8sYBnjsPQ4Nt2rb3/Dj31vCkofGl9oDt02cs03B75PGQ9spTk2u6Nst3VyOtPwlgvuMzry+Yp81VK5KdKf1CIlzhzEIjHL4ib3hdEZeThO0ow6aL2qH6uaisRJOfF6SQh51+4RYzNk7/u/f3yWCQxK0jUetJDJJNWhTGgA44HhQpGrlXb+PUiaj64GuQZLIfZqZHnb9VV9/93Is7j6ONdlCJYpDEyS+q/ONskFAyo68C44ggOSnAK5qrn/aZ4DPop0Wz5/NB302muw8H2OvMxK4c2Sq/FkdbiTJmjdogSevnMOA9ej2mNj6adhiuP/IJhAs0PCZeT6/jqreobUnSC4FWJdBUg0RtGXSl9RcdUZZLrGkfd6/4lOMK1CIVhzFIvEe+KjAHOvpXzwy6oF3uYNPZFEAu94oEvFwwDfeF8MoH/c7yg/kgq6/34UpALKcLwJcWzNN2DDo+EbajDJsuskGS6f4sMd/hUbyBBfO0jiCZg7xDTQaDJG4diVpPYpBENUiyxzPoJx59fb0SX2dU/WecOhFVH4InoLqKoVQLBFmNXZBM69d7gj+OaXW2mn8UgyROflErdDwNEv8gqCMkXssJbR+vq/VGBgmA31qm8ZGg8gd4OvybZRq1+40BwTXH1FbGxyBpfhsfTTsMY5B0ZvSFxKjd56rUV79lGg2D4AbVbVz1FrUtSXoh0KoEmm2Q+LnQVd5Kat6qGPhy0TRuqA2QYXZIvvD1rah9mopWrDlBqhgoyuVwYOee6f5XYv6y6/c6x3/8fIkT0TepbfBae7BNuft15v8dyzTOD5xohNz+jq1DXXTJfNI0tePjevzc1FYTtKzb3xBHtjpj1pGo9SQGSTSDRMVjgcZed5qsJTZs4fQ8FaUjjVMnoupDcB81IhjdKwvmaTv89ln7vwmoOaBg4nOK+d5ropTfL20UgyROflHLMV4GSeXeodq1muGQ8SkGrvUGRWTgNzP7Vx8StCgWcIdkfUf/2q1VoEXf+hkZ8FN5Mlhp9fV2VtPH0VbGwyCJQ+7RtMMwBslnFl+8Y8lOqDhe7ukDafML+Zzn6PZwkq60bjHKdzuVQ5PhfwzD6jPKAYfjKH/UdiTphUArE2i6QZJM635eQqoMbJu0HVbmc+rC73AjDmGQlBtzRv+5dwudQNcUzB5XgLHqdytnsJVfcGfMEDT0HZ/WHwHgXMF6HITrwbjRWZF+0XOdv4ftKMOmc307xBnYyn0QdWl2G+e7BO4umL2Gn1L6ddQq3WTYIYlbR6LWkxgkmzQszARgeEI0wmkE/IKkqrSViOfKQYBywvAKwK8y6OmiabhiOMTVb0TVh6BBoDLpV4sdtQmwCtznic001G5rO3hjHY1mYKnEFlGLO67urKN/9TS/iXVc/KLKPh4GifIG2fbOViq2zZ4O+WwN/HHlHS+Z1pX3K5creGa+uNjXq1zej3gCDJI6Ol2+w6d0ekdPn31Bwez9tnt8iaGthFxE8xY0SltodhuPkndV7gj9kXJqUItrpN5nxteLfYb3bma1P1Kx0jZ38fHE/Wp2+aO2I0kvBFqZQNMNkkrkc2VwbO1T8BEuBMMbJLlDwfb9nm9u0Jj+yS84YjKtqw78PE/61QvmaXvUjWeR0s8GwbsSqS7G7+P4VsNzr2E7yrDpXINRCIOkMsG7EYRaLJjKN94cLA3t6Y0u3Ol/xKv8yuQxSOLTkaj1JAbJJo0NOwHwu/cE4KkBu3+B18VqMpP9EphqO63l3BjfsvqMr7nbSjw6EVUf6g0CybSuAsaq2BLVR11m39R/elbIxzKgVLx7qdVb1xO0c5rMxMMvahnGwyDxd/VL11tmz5lK3s5TcrtQyVYX3WdW5Vfu4aFpBxSW5kYEQg0ySAD8RUtsWODd+fNz81x26mXbH/J654ulrYyDQdJsuUfTDsP2R11p/VQGbvLo6qs0oO1RuC3nMuqTKb0bhJwzLVXu0Dr/1uzyR21Hkl4ItDKBphsk5YlwWlf+9ZWffdfjF/08rEEy/N3uGwD+kuezbzDxhdPsobvf1qa/O5uwO9t8NsApT7qNDD64aPY+Vq9CKt5VVOBB1/Ew5ztBqySuiVDIzj3ODvWoVG5XjewnALS5ysz4M4jOoun066HBjbM0bj+BuHxh/+1KwEWXXkwWgyROHYlaT2KQbNK4sBOAcryiNVs94l2VVAO7Db5Am5Z4bKB/YIu2tsTnielyz7GaF9pI2/OufG6EU4Y4+o2o+lCvzwmY9G96hXGC1Wd479eMelxJpnW1kuvyHqWigdsJ7bSZa/FC/2y833k3Ig5+UYVvZhySWt42fcxa1lN2wlK5TK5c+W7q+xjPd6zX9qh6t1LputK+l51XryNtvwfyOVcw1ACDRI0tOygXsiVo5/UTHp0+NLBVm5ZYrBHlGGh3jTWgfNHsGTGWxtFWRqvTUd5rttxR8q5yDdsflU8ZdMx/0BPAVCnIfzFpZ9E0PGoPYS6VbBUvSi2EqFgx1acE1g6y+nIupxXNLn/UdiTphUArE4jFIOlM650EWN6C+8X/iGKQlLfU12x5KxN9NiLU9WCcVD3L2ehdv615xzt2aYh2XnVLzwt1JxktYJCUB9qMngOju1GZ1e8EHMfAv3nTTiaDJC4diTrwiUES3SBRbygjOkH2Aw7HGGFU9x3b5sNXLutVxy1HPHHoRFR9aFSIZFp/GsCHfNKtWUfaXO9kt9H36vZN6W7TZ8Fm0yueAKpx8Isqf5wGibpXg2n2416dYxufLi4zXB6vKkdhlZ553L/StZbZ4wqk6G+Q0E1gexcQfTIEg2fbbe2AoKN6zW4ro9XpqO81U+6oeVfGxIZxvKp1U7n3oY7q1fXo6alLG+DFltnb51fHzSx/CB2SJEJg0hCIxSCpnO92nacMCioUxSCpUKWudPY8Bl0EYKuGpBkPUUI7029LPejdgK3acnK1klgwjYaDSdiOMmw6p6xhV3iqvJJp/VsA1Nl63/pWxw6Y+dyO9U/dMFnjkHjqsuk6ErWexCAZnUFSnjCkLt4BlFDe8Vzn9QPa62METlejs9fpD5qqE1H1oVE/lcxkv47hXR/XE0eAzGMyuQ8Msf1bvxgb5cw9Bsl49bv1GMVpkCTT2TsBOsadf50YU6dk90aJlDMV584zM2t3VCTXAAAFDUlEQVSHF/tytSjrvjrCWMZDA2dTe3sfQMk6ZX5cK2mfW3Fz7pl6XJrZVkar06N5r1lyjyrvkEeeq9yHHUGUbgDINwius34I+G8m7TQrn3tgvOqtUd8ivwuByUIgFoNkeFLRfQuIa1GHAVxkmcaIAXcUBkmZ7TGZ3JaDXDqeQJ8mYC8evrytLoaq+CYvEehBaFQoLM39MmplqG8Psa3uwUwfMUEgPrWY71VH0uo+YTvKsOmcmUU0SMqvJhd1fxSEMwA+GFS+6L8WwN+IaBUN0VI18O1/+unt222cO+CdE1V84HOjMgf9HhCh1tdL2Wh4BOXbTB2JKpcYJJtqZTT6WtVZIj6eCR8D8H4AWwJ4F8CrRHjYZiwvmoYKghhaN5ulE1H1oVHbOfqU7u3tEqvjPK7HhnbISjP3YKP3o/5eMUp0oBxr430ANgJYA8LTDNxXzBu9ft9sFr+o8sZlkCDB870OS5R+DbZpu1djZfnJmkzr6iL7Nzy/vciDA3sWb71CHX31j0XFdKvV16PuC1EylfscyFZHi9VuizpC9zYIT5GN22as15aqAJlhOan+faxtZbQ6Pdr3mtHGR5P3aPujznR2f41oITPUgqRyPPB/AKhjeq8BeITAK2b0P3VHvVAE3vpsRr2F1RFJJwRanUAkg6TVCyPyjY1AxeNPOWCl43nLMg0/BwVjy0zeFgJCoEaga3Huk2zbykV67akEMt0lisElSFuHQMCRrdsts+fE1pFSJBECQkAItAYBMUhaox5aQoquxbn92La9l/4ft0zD5fqwJYQVIYTAFCKQTGcL3iM8TNCDdiqmUNGnbFFGs3o/ZWFIwYSAEBACDQiIQTKFVaQzlTuMwJ9i4p2JsTMIO4Fwh5U3vupX7M60fh4BLn/3wMjLmlMYmRRNCIw7gQAnIBvbbW2nZsQeGfcCSYZlAmKQiCIIASEgBMITEIMkPKtJl9I3VgPwlpagPVcs6VHB2GrPkSd1b55o4z+NCMpFdGAh3/Mfk67wIrAQaEECuVxO+/0LA9u8qL3x1pz+OXOmJRILGXQZgM3c4spCQAtWXySRxCCJhEsSCwEh8B4nIAbJFFaAShA0Fa1eXVp1PqtBdH4b6KH2dzG0cZZ9oD0ch2Q/ZyIm3F3MGx7vM1MYmBRNCMRMYNhjj608ENZ73ippg7utWnp5o3QxSyufHwsBMUjGQk/eFQJC4L1GQAySKV7j5WNbZBcBTItSVAaebCftYL9Ac1G+I2mFgBDYRCCEQcJg7XirLzciHpBwnFwExCCZXPUl0goBITCxBMQgmVj+45L70enswTboJgC7hcjQJsKyoUE6a9UtPe+ESC9JhIAQCEmgnkFSjgdEfJaV7/1ByM9JshYmIAZJC1eOiCYEhEDLERCDpOWqJB6BDj001zZ7J7sTGo4FYz8e9qOuzq2r+ANvM7CaCA+xpvUVl+TUMS95hIAQaDKBw06/cIsZG6f/WsVVIWAWAzaAF8G4L5HQrrl7ae7JJmcpn5sgAmKQTBB4yVYICIFJSUAMkklZbSK0EBACQkAICAEhIASEgBCYGgTEIJka9SilEAJCQAgIASEgBISAEBACk5KAGCSTstpEaCEgBISAEBACQkAICAEhMDUIiEEyNepRSiEEhIAQEAJCQAgIASEgBCYlATFIJmW1idBCQAgIASEgBISAEBACQmBqEBCDZGrUo5RCCAgBISAEhIAQEAJCQAhMSgL/Cw3mfr7WwJhqAAAAAElFTkSuQmCC"/>
          <p:cNvSpPr>
            <a:spLocks noChangeAspect="1" noChangeArrowheads="1"/>
          </p:cNvSpPr>
          <p:nvPr/>
        </p:nvSpPr>
        <p:spPr bwMode="auto">
          <a:xfrm>
            <a:off x="155575" y="-242888"/>
            <a:ext cx="7658100" cy="514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de-AT"/>
          </a:p>
        </p:txBody>
      </p:sp>
      <p:sp>
        <p:nvSpPr>
          <p:cNvPr id="6" name="AutoShape 4" descr="data:image/png;base64,iVBORw0KGgoAAAANSUhEUgAAAyQAAAA3CAYAAAD9oI6sAAAAAXNSR0IArs4c6QAAIABJREFUeF7tnXucHGWV93+neibJJITLS5AAAgZdlvByJ7pcVFBZEKYHQQmCkO4OICu+AnITBbqmpwbk4gUEVhQx6Zpw0ywC6epEXBBeVFhQdGWFoLACK/erIWGSzEzX2c/T092pqqnqrprpmukZTn0++SPTT9Vznu9znst5LucQ5BECQkAICAEhIASEgBAQAkJACEwQAZqgfCVbISAEhIAQEAJCQAgIASEgBIQAxCARJRACQkAICAEhIASEgBAQAkJgwgiIQTJh6CVjISAEhIAQEAJCQAgIASEgBMQgER0QAkJACAgBISAEhIAQEAJCYMIIiEEyYeglYyEgBISAEBACQkAICAEhIATEIBEdEAJCQAgIASEgBISAEBACQmDCCIhBMmHoJWMhIASEgBAQAkJACAgBISAExCARHRACQkAICAEhIASEgBAQAkJgwgiIQTJh6CVjISAEhIAQEAJCQAgIASEgBMQgER0QAkJACAgBISAEhIAQEAJCYMIIiEEyYeglYyEgBISAEBACQkAICAEhIATEIBEdEAJCQAgIASEgBISAEBACQmDCCIhBMmHoJWMhIASEgBAQAkJACAgBISAExCCJSQeSqexXQHSd6/OEn1h544SYsmz5zx6Vye6psXYWwIcA2B7AdADvAngVhPOtvFFo+UK8xwUUvX6PK4AUXwh4CEifICohBIRAMwiIQdIMij7fkE7aDaUzoy/UGLcw0O6HnJi/WOjrvSmm6pDPNomA6HWTQMpnhMAUISB9whSpSCmGEJhgApEMkq6MfgUzLvSTmYHfFE3joyHLQ11p/UUGtvP9FvGJxXzv7SG/1ZLJpJPeVC2HnX7hFjM2Tv8bgNlBlSUGydjVOJnWrwfw/8b+JfcXbJs+vHJZz+/UX0Wvm013Yr6XTOuLASyp5P6uZRqbTYwk4XKtN/aE+4InFaHHyhu5Ub0rL7kISJ8gCiEEhEAzCDTNIAFg26TtsDKfe6WRYMlU9kAQPRSUjsUgaYRwUv3emcmeQEy3eYTeQKSdODTIvyxp75ZmtGvaiiVXrZ1UBWsxYcUgabEKaWFxkulsAaCkGCQtXEmTRDQxSCZJRYmYQqDFCTTTIAGIz7DyvT9oVOZkuvtKgL82lQ2SRgzeS78n09lLAOp1lplBPy2aPZ9/L3GIu6xikMRNeGp8f+HC3GbrZ9qvA5ghBsnUqFMphRAQAkJgshNoqkHCwL8XTePwRlCSKf0pEP5RDJJGpKbG751p/VICLnYbJLi6aBrnTo0StkYpxCBpjXpodSm60tnjGfQTh5xyZKvVK03kEwJCQAhMcQLNMEheAPB+xYmAQXtwYNvirVe8HcStc9El80nTnnT8/iKAHVyT1SlwZGuK602k4vkZJAC+Y5nG+ZE+JInHRKAzlT2ZiJZ5PrLRMo3qSnnD78vxjIaIWj5BMt19G8BOb3+T0yBh/NHqM/ZpeeAioBAQAkJACDQkMHaDhPATMBxHbzhtmb19gQZJKnsREV1W/Z2Yf8ZEn41qkByTyW1ZskvHMdGnAewFYA4BmzHwFoDXwfQoa/zzV6a9ctdjN9446CdPMp29E6BjXHmHOEqk8h7i8pGHNo/cHy/me3+l/hZ24pZMdV8O4q+7v0OfK+Z7fqb+1rkotwdpfDbAn6wYfhsA/A2gok10dZg7O+o7XZncbjbbpwM4goYNSE19hxj3ljT+0cp8739V5L4PRCqv2qMlaIcVS3peaqhNjgRdmWyGmZaGfad6qb0ej6NOvXjnxFDiWwwcBmAmCA9YeUPVv+/TDB2pfrhRPSVT+rEg/jJACwiYxcqVMeN+Ir6yYPY+4RQweUp2b5ToAgAfqdRpPwFPgHBTIW94DYawCBumi80gAd1umT0nKgGOTnXvVSI+i4BPOPT1f4hQpLahq1fc9M1XGwpaSdC1OLefbdsnE3AwgHkEbMnAGgJeZtD9tm3funJZ7yNhv6fSNUsnRqOnXSndYELWJW+ISfXRp120rT3Y9vLwmo+jXTLvt6Kv9w9hyp9M698GcF6YtKjjnrxZ/ELJ4epPfByqhGDXKJ/kou6doLHq+zZ3pq3nZKPr9NxM3mj/Semk6/tE37XyPTXG/jrC5xTzvdeo9zoX6UdoGp3M4H+quEFX49RzAN/RzkM33Nl3+ZuN5K/+3oy2MhqdVvmHHev8yjJWuRv1y80aP8t92ymX/KM9pJ0AKo8/qu7nABhQbusJ9B/M/LMFu2h353I5ezzrLWxekk4ItDqBsRskwFcAKO8+5YcJdxfzhmuS74SQTOuPAvhw9W8EvoBB33KmaXCpnbrS2fMYdBGArUIAfpaACwqmcYc3rc/RBZVkzbrntTkPPJAbCvq238SOgeeKprGLQhClk/a7X1EdDDsz+pnEuBpAIkCWNTa0o1eauQfrcejMZL9KTFcCmBaQzga42zJ7L02m9dUAdnOm2zB945b33njlmhCsa0lGbZD43TchPnWaPXT3ILWrydeOtUwYf7b6DJesld+apiPVvOrVUzKl3wjCFwP4bLShHV6tI8UFTDcGuT8G6PYF8+ikKINa2HqJyyAh0M0Fs2dRV1o/hwHVloP09e82tM800tfyBHwgsQRERzUuG/WVhnDmqlt63mmQtqk64XsvqoGeHpPJfWCI7b96DYs20ubdlc89FyR/QFv6k2UaezbmM5yiCQZJU/mFlbuaztfLVhMMEvX9AL5vt9vabncuy73mlTXgDuTjpc3f/siq667bWJM5rV/MwKWe9y8fsPsvm6Z13O5wKuCH4yUNfPwKs/c39Vg1s62MRqejjHXOcjRL7vEYP8t3rjr4eyBO1+nbqsVbbduUqnolDKq7ZpU/ajuS9EKglQmM2SDRmPdjokccE6z1NF2bU7gx1z+iI09dvAMoody/VvN9hoi7mekWZ9ogg+TQTG7GZmzfDOBzUaEScEnBNGo7M+r9hQvP6Vg/c7YacFwuL5nxyWKfcX9QHsl0djlAx7lkBi4rmsYltQlsyMCIXens+V6DDMznEdHLDNwaopzvaAmaH7SDkcxkvwSmG0J8B8zIaITLve6Y15HW8UA+p3ZmQj+jNkgy+gVgXOXRh3M0m3ZhwpkuAXwMkmbryKbJhX89lX8n+k4DMG+18+Cug2jbFURqBy1owj78OfAFBbNXrWg39YnRILmRwcooVm2z0VNXXyu7YA8HuQQP+PivOvrXHrF8+dXr/X6PQyeSo9TTzrT+CwL+2SknAecWTEMtPPg+fv0NCF+z8oZrIace+LEYJHHwa6Qk3t/jNEhUXn675WC61errOckpy3BwV/q9Z3d8A9vah4vLcmrXpPb49e3EuI6Jt/OOHwE8/q4l7ANWLLn0z36/N7utjFano+6QNFPuuMfPrhNzc3ia/QsA+0bQWTVWJi3TuG886i2CXJJUCLQ0gTEbJGxre2qafS0PH9EoPwQc57sjkcp+mYn+dRMRup7Ifsx7tCfIIOlKd/+QwerYkfN5G8w6YN/Zsb799Y2zh+bZtnYGGGd5VyKZcHwxbyx3Dxrdyxh8suuLnq13529Hnnnm9MQ7W73hNWKItPmFfO6patqwnXQypZ8NQnkLfxM/uoZRXo0JswMEJvp+Md8zIv7E0ad0b2+X+Ony8Sb38wyIzh4ovfv/Z2GzWYNknwjCNytR02d50788/ZVpQcfewmh3lDskfjzAdAWIVfnccUx8DJI4dESV0Vcu0PUAq3gOilndh8BnMygFYP9GaQG89fL0V+aOhblfHnEZJADU0bxjAWwZomyB+rr/6ae3b7dxrop3oo5gOp872NZyMzfgL/2z8X4q2coZgkff6VrL7DnbL/84dGK0ehqwK/sryzQ+7if7oYfm2jbb2Vb9zRaO320tQTtGPUap3q9MsNRxU+dT9w5JHPzC6IkzTdwGybGLcu8b1MrHsLZxy0ZHWGaPmpCqh5JpXbmrP8CZRrXtgtl7rbdMXensWQz6nufvqj/+BzD+CMJ5Hf1rH3pneseW7YnEooonQvcuNuEev2OpcbSV0ep02LFOcWi23HGOn+X6TmWtETu1jIcAPn+dlvjDZvbg1kBCjeHqCK7zedsmbXfvkepmlz9qO5L0QqCVCYzZICFN25/Z/pRrVdtnZUlBGLE6SNRJzNsx4IrQ7WeQdKZyhxHZ/+6B2Y8EH2Qt6f2jF7Lfag+AN2m6tpNz96YrpR/JhJWe9/9imYavF7BkpvsoMBc96R+zTGOB829hO2nfdIDaXVJGxB9A2rkd76555N1ZW2yhcek0gHoq9z+c2b1hmcb7qsfFqj8ErIq+VRqivVfd0qOcEdSerkzuGGb7Tj9lXfe81l7vCFsjBY9ikFSOqXkHd3V/ZXuA7yXCRUOz//649uasmVp7+/bO+xlx6YgqX0A9qRX5Dib8kOxSr9Y2+E7JnpEJOGanjrypSaW6/3PaOqIHN7d5V5tYTeb38zIkTftUYWnul43YRvk9RoOkzGHM+uq7m8f3Wmav8txXPgpZfbrS+vcZOMPxpyGtpM1fcXPuGWe6uHRitHq6cGFu2vqZtnLkoc6fVx+7pA3OXbX0cq+hgGQmdyjYdu3WhvVm6KcbUQ2SuPhF0VuVNm6DZDgP3z7wrx39a/dQu2+daf0MAr7vkn3YYDjSq591+gylyM9hcGA/r/OXrrR+qncsVN+xSdt3ZT73n67xJY62MnxEOHLfG3asKzNpstyxjp+p3HEg27WACeCvA3b/Xr9Y9u13XfWR0vtAWOT8G4FuLJg9/xJ3vUVtS5JeCLQqgTEbJCqKc3sb9Zds23lxd01Hv/a+5ctz6sJX+SlfhmT7NcfRrv51pG092y6dzEQ/cgLyNUh8jjoAdJVl9vhGjl+4cGFiw8z5f2bgg65OgvmLhb7emgFUWYFUF0adEwRoJe0fvJOb4UHG574A46tWn+FaCQvbSQd0qCqrJzr6tQOWL8+tc8rflem+jJnV/RnXwwntg8UlOXU+vfYk0/r/uO5clEdNMopmT7efQibT2fsBOtT723gaJHV4PPzy9FcOqbdr4Hccphk6Um9yAeBOyzRcThmS6e7vAax26FyP8kIH8L5OI0pdqiWNnxlxp4T5PKuv97vN7DhiNEiapa9/Ka8euxqs9gkrn3vAy+GoTG6uxrY6/llzLOGn23HpxBj19LsEnOMqJnBawTR+7C1nMqVf5V19JUJqtM4PIhskMfW7UfW6mZHa615Yz+h5Zqjd6dpDhCsHhoa+155oU/frnDtVbwyWhva65+ZvqvFjxBOkI+pobLHPML0v5HI57XfP2up41oc8PcelltnjcoaQTOtNbyuj1emwY125H22y3DGPn2o37EBPPX3FMg3HKY/hX49MX/LBBDTXYgiADQN2/xyn8dLs8kdtR5JeCLQygaYYJOoCVzKtq45012phiXFUoc9YVf1/Mq2rs7jOM+Z3WKZxXFcqe1ojg+TY1De2HqR2tXro8TJDe6/o63k8CLDvYA4UC6ZRjVBcftVntVVl5HeuW23Zq9X6uY48S+22tr338mPYTjpw0LLx6eIy4x5v2YI87oDcE7euRZfMY01zGSjlbyV4H78dJfVTZzp7OoF+6M2zJQwST/m8MsatI0H1ZBPvVfVQVpXp6FR2X5vK58y9zy2WabiPBw6fX78HIHf8njrHBkfbocRpkHA8+rp+3fPa5kG7c11p/bcMOHcmH7dMY+8qnzh1InAi1EBPlWyfWZzb3bOAo/qbEf3ScJvUnyBgd0edrxuw++d6V2jD6kQUgyROfmHlraYbL4PkyJO6N0+0lb1u7eSQUTk4eRjAx5xyE2nHFvK5u4LHn+xXQHSd5/cRk1Tn78lM93fA7IrPRMD9BdOoeT4M6NvH1FaUDKPV6bBjXRxyxzV+Hrn4G9sk7PYRDg3sttIHVv74suf96jyZ1tV4q45Zr2VgLQHvIMFfqo63cZQ/ajuS9EKglQk00yBRdxC+samwdJNl9tQ8D3kvZhLwhYJp3BbGIElm9C4wVng79gXztFn1vBF1ZrInENNtnvfetEzDtRuSXNT9UWhcdtdbe5h/afX1fso1WKSyB4JIrZo4n1WWaYzwBhS2kw7oUH2PYFUzTaZ1deRje5cUhKOtvFGopfFhplboZ/Sv7li+fHnJTymPyuT20dge4Ua0BQyStxfM0+bUq+vYdcTPSQHwkmUarhg6imvlntEIJwBBK9td6e6rGfxV12THZ7t/rB1JjAbJ2PV15IKFKu7TlmnUFjm85e9M67cSUHY3XHmGOvq1WdWd2Th1IqDdNtTTWvtM6b8B4SCH7Bu1xIZtViy5am31bxWvXM+6y019ltnjWsGPohdRDJI4+UWRWaUdL4NE5dWZ0j9BBHUhOXh8ZPzI6jO89xldxQrQkRHHe50vdab0NBHyHj6vWaaxraP/9y7ujbmtqA+MVqdDj3VxtHH/fnnM/VFXSv8ME7zG5hrLNELdk/PTb59F2abUW9S2JOmFQKsSaJpB0pnO7k8gdSG1+ry2YJ62nZpE+lwErw2+YQySijtR7/GVwHsemwZ9XwMCpSHawuMmVO18KLebtVUxNXkfGqI5znR+gyIRn1TI947whhW6k/bvUO+zTEP5Ovd9kmldrb67vH54V+u6Uvq/MOEHrg8wnrf6jA8EfbeyOjjCvW8LGCS/tkzDtTrpLUPcOhIwWD9smYZzUlkTK5nW1VE712V3DfxRPzeevu42gR8XTeO0ZnYcMRokY9bXZCp7bghvZQ1xEHiP6pG4OHUiQB8a6qljUqmcISxxFojAny+YvT+t/q1rhBMQgFn752Jf7t6GIAISRDFI4uQXVf7xNEjKk/OMfg0Yvk4SlKE8YPfv22iXyl9H+N8ss3dhnb5dLYJ565ct01Ce+aou5ZveVuoYJA11OsJY13S5A9rhmPujiqt8r+e71ZZpOHcrI6lxHH1cJAEksRBocQJNM0iGOzT9ORB2rpa5OgHrSuWSTHZt9d55PCGMQZJMd/cCXHOpW/l+3ZUmlabionHEkS6/bVc/3/Jer1zJlP4UCM7L7utouratv4tjn+16n4Bjfh0qAcsLpnF84KCV0R8A4xDXZMZzfMDXhSPwZNE0/m/QdytnmEfsnky8QcJ3WWav8uIU+MStIwEDX/nYoZ9QybT+CoDaqqZKQ7a9S2HZpZ4Vb8Bv8ONJZJA0Q18DHB9E7j6ZeFNw0hj7jYDJZkM9rRbo8EXnz5qmzVR3D2qe4xi4rWgaX6gZLals0ePh58UF87SdxhKjJopBEnebilK543Gp3SlP2dWxbf+np78vJ7FJO3JlPvfzRvIH9BlLLdM4Jejdrkz3Acysjoe5Hi2xYfPq7lkcbSXYIAnR94Z0cR+H3HGNn35BTAn4XcE0ajHUGtW/9/c4yh9VBkkvBFqZQFMNks607rqsyZXYHJ1p/SYCTnWAOMUyjXIU7zAGiW+EY+APlmmM8E7khF2JiO3yTqJ+T2ilne5eepm6EFt7/NNuOh5RjtJa0mpufYdfDD4+EWHVaOQ54zqRkssDRxiDJJ39GlAOhuh8nrBMY48ghVSOANbPnD8iIOSEGyQNeAzrkU8U7CbqSNj6rLL1M0iCAuBNdoOkXmTvsPoaUH/R+06iTivfU/aaF6dORNUHv4L4uNN9p6Nf20YdOavESFKRupX3ssoT7MQjLKgoBkmc/MLKW0033gZJxWmCukviOt6r5GkU/LfWB/hN1JmWWH09zrHQhaJzce4gsu0RwRA7+rXZVQcncbSVcjsNaVh46y7se3HIHTZv11gfYvwMcB7ze8s0wrht91XvOMoftR1JeiHQygSaapAcnc4ebIN+XRs+CY8U8sYBnjsPQ4Nt2rb3/Dj31vCkofGl9oDt02cs03B75PGQ9spTk2u6Nst3VyOtPwlgvuMzry+Yp81VK5KdKf1CIlzhzEIjHL4ib3hdEZeThO0ow6aL2qH6uaisRJOfF6SQh51+4RYzNk7/u/f3yWCQxK0jUetJDJJNWhTGgA44HhQpGrlXb+PUiaj64GuQZLIfZqZHnb9VV9/93Is7j6ONdlCJYpDEyS+q/ONskFAyo68C44ggOSnAK5qrn/aZ4DPop0Wz5/NB302muw8H2OvMxK4c2Sq/FkdbiTJmjdogSevnMOA9ej2mNj6adhiuP/IJhAs0PCZeT6/jqreobUnSC4FWJdBUg0RtGXSl9RcdUZZLrGkfd6/4lOMK1CIVhzFIvEe+KjAHOvpXzwy6oF3uYNPZFEAu94oEvFwwDfeF8MoH/c7yg/kgq6/34UpALKcLwJcWzNN2DDo+EbajDJsuskGS6f4sMd/hUbyBBfO0jiCZg7xDTQaDJG4diVpPYpBENUiyxzPoJx59fb0SX2dU/WecOhFVH4InoLqKoVQLBFmNXZBM69d7gj+OaXW2mn8UgyROflErdDwNEv8gqCMkXssJbR+vq/VGBgmA31qm8ZGg8gd4OvybZRq1+40BwTXH1FbGxyBpfhsfTTsMY5B0ZvSFxKjd56rUV79lGg2D4AbVbVz1FrUtSXoh0KoEmm2Q+LnQVd5Kat6qGPhy0TRuqA2QYXZIvvD1rah9mopWrDlBqhgoyuVwYOee6f5XYv6y6/c6x3/8fIkT0TepbfBae7BNuft15v8dyzTOD5xohNz+jq1DXXTJfNI0tePjevzc1FYTtKzb3xBHtjpj1pGo9SQGSTSDRMVjgcZed5qsJTZs4fQ8FaUjjVMnoupDcB81IhjdKwvmaTv89ln7vwmoOaBg4nOK+d5ropTfL20UgyROflHLMV4GSeXeodq1muGQ8SkGrvUGRWTgNzP7Vx8StCgWcIdkfUf/2q1VoEXf+hkZ8FN5Mlhp9fV2VtPH0VbGwyCJQ+7RtMMwBslnFl+8Y8lOqDhe7ukDafML+Zzn6PZwkq60bjHKdzuVQ5PhfwzD6jPKAYfjKH/UdiTphUArE2i6QZJM635eQqoMbJu0HVbmc+rC73AjDmGQlBtzRv+5dwudQNcUzB5XgLHqdytnsJVfcGfMEDT0HZ/WHwHgXMF6HITrwbjRWZF+0XOdv4ftKMOmc307xBnYyn0QdWl2G+e7BO4umL2Gn1L6ddQq3WTYIYlbR6LWkxgkmzQszARgeEI0wmkE/IKkqrSViOfKQYBywvAKwK8y6OmiabhiOMTVb0TVh6BBoDLpV4sdtQmwCtznic001G5rO3hjHY1mYKnEFlGLO67urKN/9TS/iXVc/KLKPh4GifIG2fbOViq2zZ4O+WwN/HHlHS+Z1pX3K5creGa+uNjXq1zej3gCDJI6Ol2+w6d0ekdPn31Bwez9tnt8iaGthFxE8xY0SltodhuPkndV7gj9kXJqUItrpN5nxteLfYb3bma1P1Kx0jZ38fHE/Wp2+aO2I0kvBFqZQNMNkkrkc2VwbO1T8BEuBMMbJLlDwfb9nm9u0Jj+yS84YjKtqw78PE/61QvmaXvUjWeR0s8GwbsSqS7G7+P4VsNzr2E7yrDpXINRCIOkMsG7EYRaLJjKN94cLA3t6Y0u3Ol/xKv8yuQxSOLTkaj1JAbJJo0NOwHwu/cE4KkBu3+B18VqMpP9EphqO63l3BjfsvqMr7nbSjw6EVUf6g0CybSuAsaq2BLVR11m39R/elbIxzKgVLx7qdVb1xO0c5rMxMMvahnGwyDxd/VL11tmz5lK3s5TcrtQyVYX3WdW5Vfu4aFpBxSW5kYEQg0ySAD8RUtsWODd+fNz81x26mXbH/J654ulrYyDQdJsuUfTDsP2R11p/VQGbvLo6qs0oO1RuC3nMuqTKb0bhJwzLVXu0Dr/1uzyR21Hkl4ItDKBphsk5YlwWlf+9ZWffdfjF/08rEEy/N3uGwD+kuezbzDxhdPsobvf1qa/O5uwO9t8NsApT7qNDD64aPY+Vq9CKt5VVOBB1/Ew5ztBqySuiVDIzj3ODvWoVG5XjewnALS5ysz4M4jOoun066HBjbM0bj+BuHxh/+1KwEWXXkwWgyROHYlaT2KQbNK4sBOAcryiNVs94l2VVAO7Db5Am5Z4bKB/YIu2tsTnielyz7GaF9pI2/OufG6EU4Y4+o2o+lCvzwmY9G96hXGC1Wd479eMelxJpnW1kuvyHqWigdsJ7bSZa/FC/2y833k3Ig5+UYVvZhySWt42fcxa1lN2wlK5TK5c+W7q+xjPd6zX9qh6t1LputK+l51XryNtvwfyOVcw1ACDRI0tOygXsiVo5/UTHp0+NLBVm5ZYrBHlGGh3jTWgfNHsGTGWxtFWRqvTUd5rttxR8q5yDdsflU8ZdMx/0BPAVCnIfzFpZ9E0PGoPYS6VbBUvSi2EqFgx1acE1g6y+nIupxXNLn/UdiTphUArE4jFIOlM650EWN6C+8X/iGKQlLfU12x5KxN9NiLU9WCcVD3L2ehdv615xzt2aYh2XnVLzwt1JxktYJCUB9qMngOju1GZ1e8EHMfAv3nTTiaDJC4diTrwiUES3SBRbygjOkH2Aw7HGGFU9x3b5sNXLutVxy1HPHHoRFR9aFSIZFp/GsCHfNKtWUfaXO9kt9H36vZN6W7TZ8Fm0yueAKpx8Isqf5wGibpXg2n2416dYxufLi4zXB6vKkdhlZ553L/StZbZ4wqk6G+Q0E1gexcQfTIEg2fbbe2AoKN6zW4ro9XpqO81U+6oeVfGxIZxvKp1U7n3oY7q1fXo6alLG+DFltnb51fHzSx/CB2SJEJg0hCIxSCpnO92nacMCioUxSCpUKWudPY8Bl0EYKuGpBkPUUI7029LPejdgK3acnK1klgwjYaDSdiOMmw6p6xhV3iqvJJp/VsA1Nl63/pWxw6Y+dyO9U/dMFnjkHjqsuk6ErWexCAZnUFSnjCkLt4BlFDe8Vzn9QPa62METlejs9fpD5qqE1H1oVE/lcxkv47hXR/XE0eAzGMyuQ8Msf1bvxgb5cw9Bsl49bv1GMVpkCTT2TsBOsadf50YU6dk90aJlDMV584zM2t3VCTXAAAFDUlEQVSHF/tytSjrvjrCWMZDA2dTe3sfQMk6ZX5cK2mfW3Fz7pl6XJrZVkar06N5r1lyjyrvkEeeq9yHHUGUbgDINwius34I+G8m7TQrn3tgvOqtUd8ivwuByUIgFoNkeFLRfQuIa1GHAVxkmcaIAXcUBkmZ7TGZ3JaDXDqeQJ8mYC8evrytLoaq+CYvEehBaFQoLM39MmplqG8Psa3uwUwfMUEgPrWY71VH0uo+YTvKsOmcmUU0SMqvJhd1fxSEMwA+GFS+6L8WwN+IaBUN0VI18O1/+unt222cO+CdE1V84HOjMgf9HhCh1tdL2Wh4BOXbTB2JKpcYJJtqZTT6WtVZIj6eCR8D8H4AWwJ4F8CrRHjYZiwvmoYKghhaN5ulE1H1oVHbOfqU7u3tEqvjPK7HhnbISjP3YKP3o/5eMUp0oBxr430ANgJYA8LTDNxXzBu9ft9sFr+o8sZlkCDB870OS5R+DbZpu1djZfnJmkzr6iL7Nzy/vciDA3sWb71CHX31j0XFdKvV16PuC1EylfscyFZHi9VuizpC9zYIT5GN22as15aqAJlhOan+faxtZbQ6Pdr3mtHGR5P3aPujznR2f41oITPUgqRyPPB/AKhjeq8BeITAK2b0P3VHvVAE3vpsRr2F1RFJJwRanUAkg6TVCyPyjY1AxeNPOWCl43nLMg0/BwVjy0zeFgJCoEaga3Huk2zbykV67akEMt0lisElSFuHQMCRrdsts+fE1pFSJBECQkAItAYBMUhaox5aQoquxbn92La9l/4ft0zD5fqwJYQVIYTAFCKQTGcL3iM8TNCDdiqmUNGnbFFGs3o/ZWFIwYSAEBACDQiIQTKFVaQzlTuMwJ9i4p2JsTMIO4Fwh5U3vupX7M60fh4BLn/3wMjLmlMYmRRNCIw7gQAnIBvbbW2nZsQeGfcCSYZlAmKQiCIIASEgBMITEIMkPKtJl9I3VgPwlpagPVcs6VHB2GrPkSd1b55o4z+NCMpFdGAh3/Mfk67wIrAQaEECuVxO+/0LA9u8qL3x1pz+OXOmJRILGXQZgM3c4spCQAtWXySRxCCJhEsSCwEh8B4nIAbJFFaAShA0Fa1eXVp1PqtBdH4b6KH2dzG0cZZ9oD0ch2Q/ZyIm3F3MGx7vM1MYmBRNCMRMYNhjj608ENZ73ippg7utWnp5o3QxSyufHwsBMUjGQk/eFQJC4L1GQAySKV7j5WNbZBcBTItSVAaebCftYL9Ac1G+I2mFgBDYRCCEQcJg7XirLzciHpBwnFwExCCZXPUl0goBITCxBMQgmVj+45L70enswTboJgC7hcjQJsKyoUE6a9UtPe+ESC9JhIAQCEmgnkFSjgdEfJaV7/1ByM9JshYmIAZJC1eOiCYEhEDLERCDpOWqJB6BDj001zZ7J7sTGo4FYz8e9qOuzq2r+ANvM7CaCA+xpvUVl+TUMS95hIAQaDKBw06/cIsZG6f/WsVVIWAWAzaAF8G4L5HQrrl7ae7JJmcpn5sgAmKQTBB4yVYICIFJSUAMkklZbSK0EBACQkAICAEhIASEgBCYGgTEIJka9SilEAJCQAgIASEgBISAEBACk5KAGCSTstpEaCEgBISAEBACQkAICAEhMDUIiEEyNepRSiEEhIAQEAJCQAgIASEgBCYlATFIJmW1idBCQAgIASEgBISAEBACQmBqEBCDZGrUo5RCCAgBISAEhIAQEAJCQAhMSgL/Cw3mfr7WwJhqAAAAAElFTkSuQmCC"/>
          <p:cNvSpPr>
            <a:spLocks noGrp="1" noChangeAspect="1" noChangeArrowheads="1"/>
          </p:cNvSpPr>
          <p:nvPr>
            <p:ph type="subTitle" idx="1"/>
          </p:nvPr>
        </p:nvSpPr>
        <p:spPr bwMode="auto">
          <a:xfrm>
            <a:off x="701875" y="2441068"/>
            <a:ext cx="3122021" cy="309237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en-US"/>
              <a:t>Übersicht</a:t>
            </a:r>
          </a:p>
        </p:txBody>
      </p:sp>
      <p:pic>
        <p:nvPicPr>
          <p:cNvPr id="7" name="Grafik 5" descr="C:\Users\c6271105\AppData\Local\Microsoft\Windows\INetCache\Content.MSO\6C7FA1AF.tmp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870920" y="505510"/>
            <a:ext cx="5273080" cy="514643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rafik 7" descr="C:\Users\c6271105\AppData\Local\Microsoft\Windows\INetCache\Content.MSO\95BE0695.tmp"/>
          <p:cNvPicPr/>
          <p:nvPr/>
        </p:nvPicPr>
        <p:blipFill>
          <a:blip r:embed="rId4"/>
          <a:stretch/>
        </p:blipFill>
        <p:spPr bwMode="auto">
          <a:xfrm>
            <a:off x="511562" y="5679311"/>
            <a:ext cx="4076513" cy="36004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/>
          <p:cNvSpPr txBox="1"/>
          <p:nvPr/>
        </p:nvSpPr>
        <p:spPr bwMode="auto">
          <a:xfrm>
            <a:off x="7236296" y="5608992"/>
            <a:ext cx="2839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AT" sz="1200" dirty="0"/>
              <a:t>(© CC BY, Thum et al. 2019)</a:t>
            </a:r>
            <a:endParaRPr lang="de-AT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753CB9-0290-4F04-9538-F0688C232C1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E002D"/>
              </a:buClr>
              <a:buSzTx/>
              <a:buFont typeface="Arial"/>
              <a:buNone/>
              <a:tabLst/>
              <a:defRPr/>
            </a:pPr>
            <a:r>
              <a:rPr lang="de-AT" dirty="0"/>
              <a:t>Kohlenstoffkreislauf</a:t>
            </a:r>
            <a:br>
              <a:rPr lang="de-AT" dirty="0"/>
            </a:b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A0B051"/>
                </a:solidFill>
                <a:effectLst/>
                <a:uLnTx/>
                <a:uFillTx/>
                <a:latin typeface="Calibri"/>
              </a:rPr>
              <a:t>In welcher Form kann Kohlenstoff im Schulgarten vorkommen? </a:t>
            </a:r>
            <a:endParaRPr lang="de-AT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5BA21DB-E575-4F85-A758-565006297B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600" y="2546430"/>
            <a:ext cx="7272808" cy="3092370"/>
          </a:xfrm>
        </p:spPr>
        <p:txBody>
          <a:bodyPr>
            <a:normAutofit fontScale="85000" lnSpcReduction="20000"/>
          </a:bodyPr>
          <a:lstStyle/>
          <a:p>
            <a:endParaRPr lang="en-US" dirty="0"/>
          </a:p>
          <a:p>
            <a:pPr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als gasförmiger Bestandteil der Luft</a:t>
            </a:r>
          </a:p>
          <a:p>
            <a:pPr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als gasförmiger Bestandteil der Bodenluft</a:t>
            </a:r>
          </a:p>
          <a:p>
            <a:pPr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aufgelöst in natürlichen Wasserquellen wie dem Bodenwasser</a:t>
            </a:r>
          </a:p>
          <a:p>
            <a:pPr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gelöst in nicht-natürlichen Wasserquellen wie Gartenteichen</a:t>
            </a:r>
          </a:p>
          <a:p>
            <a:pPr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als fester Bestandteil der lebenden organischen Substanz</a:t>
            </a:r>
          </a:p>
          <a:p>
            <a:pPr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als fester Bestandteil der toten organischen Substanz</a:t>
            </a:r>
          </a:p>
          <a:p>
            <a:pPr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als Teil der gelösten organischen Substanz (DOM) im Boden</a:t>
            </a:r>
          </a:p>
          <a:p>
            <a:pPr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rgbClr val="000000"/>
                </a:solidFill>
                <a:latin typeface="Calibri" panose="020F0502020204030204" pitchFamily="34" charset="0"/>
              </a:rPr>
              <a:t> ...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3440807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>
    <a:spDef>
      <a:spPr bwMode="auto"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3129</Words>
  <Application>Microsoft Office PowerPoint</Application>
  <DocSecurity>0</DocSecurity>
  <PresentationFormat>Bildschirmpräsentation (4:3)</PresentationFormat>
  <Paragraphs>385</Paragraphs>
  <Slides>37</Slides>
  <Notes>34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37</vt:i4>
      </vt:variant>
    </vt:vector>
  </HeadingPairs>
  <TitlesOfParts>
    <vt:vector size="44" baseType="lpstr">
      <vt:lpstr>Abyssinica SIL</vt:lpstr>
      <vt:lpstr>Arial</vt:lpstr>
      <vt:lpstr>Avenir Book</vt:lpstr>
      <vt:lpstr>Calibri</vt:lpstr>
      <vt:lpstr>Lucida Grande</vt:lpstr>
      <vt:lpstr>Wingdings</vt:lpstr>
      <vt:lpstr>Office-Design</vt:lpstr>
      <vt:lpstr>  IO5 Stoffkreisläufe Biologie</vt:lpstr>
      <vt:lpstr>Lernen im Schulgarten </vt:lpstr>
      <vt:lpstr>Lernen im Schulgarten </vt:lpstr>
      <vt:lpstr>Lernen im Schulgarten </vt:lpstr>
      <vt:lpstr>Lernen im Schulgarten </vt:lpstr>
      <vt:lpstr>Lernen im Schulgarten </vt:lpstr>
      <vt:lpstr>Lernen im Schulgarten </vt:lpstr>
      <vt:lpstr>Materialzyklen</vt:lpstr>
      <vt:lpstr>Kohlenstoffkreislauf In welcher Form kann Kohlenstoff im Schulgarten vorkommen? </vt:lpstr>
      <vt:lpstr>Vorurteile über Stoffkreisläufe</vt:lpstr>
      <vt:lpstr>Vorurteile über Stoffkreisläufe</vt:lpstr>
      <vt:lpstr>Vorurteile über Stoffkreisläufe</vt:lpstr>
      <vt:lpstr>Stoffkreisläufe Aktuelle Ansätze </vt:lpstr>
      <vt:lpstr>Materialkreisläufe Von abstrakten Darstellungen zur konkreten Erfahrung</vt:lpstr>
      <vt:lpstr>Materialkreisläufe Von abstrakten Darstellungen zur konkreten Erfahrung</vt:lpstr>
      <vt:lpstr>Stoffkreisläufe &lt;&gt; Nachhaltige Entwicklung</vt:lpstr>
      <vt:lpstr>Bildung für nachhaltige Entwicklung</vt:lpstr>
      <vt:lpstr>Bildung für nachhaltige Entwicklung</vt:lpstr>
      <vt:lpstr>Bildung für nachhaltige Entwicklung</vt:lpstr>
      <vt:lpstr>Bildung für nachhaltige Entwicklung</vt:lpstr>
      <vt:lpstr>Bildung für nachhaltige Entwicklung</vt:lpstr>
      <vt:lpstr>Bildung für nachhaltige Entwicklung</vt:lpstr>
      <vt:lpstr>Lesen &amp; Schreiben Wissenschaft</vt:lpstr>
      <vt:lpstr>Lesen &amp; Schreiben Wissenschaft</vt:lpstr>
      <vt:lpstr>BNE-Grundfertigkeiten &lt;&gt; Scientific Literacy</vt:lpstr>
      <vt:lpstr>BNE-Grundkompetenzen &lt;&gt; Scientific Literacy</vt:lpstr>
      <vt:lpstr>BNE-Grundkompetenzen &lt;&gt; Scientific Literacy</vt:lpstr>
      <vt:lpstr>ESD Grundfertigkeiten &lt;&gt; Kritisches Denken</vt:lpstr>
      <vt:lpstr>ESD Grundfertigkeiten: Kritisches Denken</vt:lpstr>
      <vt:lpstr>ESD Grundlegende Fertigkeiten: Systemorientiertes Denken</vt:lpstr>
      <vt:lpstr>ESD Grundlegende Fertigkeiten: Systemorientiertes Denken</vt:lpstr>
      <vt:lpstr>BNE Allgemeine Ziele</vt:lpstr>
      <vt:lpstr>Allgemeine BNE-Ziele: Selbstwirksamkeit</vt:lpstr>
      <vt:lpstr>Allgemeine BNE-Ziele: Selbstwirksamkeit</vt:lpstr>
      <vt:lpstr>Materialkreisläufe unterrichten</vt:lpstr>
      <vt:lpstr>Zitierte Literatur</vt:lpstr>
      <vt:lpstr>Zitierte Literatur</vt:lpstr>
    </vt:vector>
  </TitlesOfParts>
  <Manager/>
  <Company>Pädagogische Hochschule Freiburg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Ulrich Birtel</dc:creator>
  <cp:keywords>, docId:0D96522F4EFC52F5D6898D7430E146C9</cp:keywords>
  <dc:description/>
  <cp:lastModifiedBy>Natascha Bakx</cp:lastModifiedBy>
  <cp:revision>179</cp:revision>
  <dcterms:created xsi:type="dcterms:W3CDTF">2017-02-28T10:46:16Z</dcterms:created>
  <dcterms:modified xsi:type="dcterms:W3CDTF">2025-07-13T11:44:02Z</dcterms:modified>
  <cp:category/>
  <dc:identifier/>
  <cp:contentStatus/>
  <dc:language/>
  <cp:version/>
</cp:coreProperties>
</file>